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355" r:id="rId2"/>
    <p:sldId id="567" r:id="rId3"/>
    <p:sldId id="568" r:id="rId4"/>
    <p:sldId id="569" r:id="rId5"/>
    <p:sldId id="1001" r:id="rId6"/>
    <p:sldId id="570" r:id="rId7"/>
    <p:sldId id="1003" r:id="rId8"/>
    <p:sldId id="1138" r:id="rId9"/>
    <p:sldId id="587" r:id="rId10"/>
    <p:sldId id="588" r:id="rId11"/>
    <p:sldId id="553" r:id="rId12"/>
    <p:sldId id="799" r:id="rId13"/>
    <p:sldId id="800" r:id="rId14"/>
    <p:sldId id="801" r:id="rId15"/>
    <p:sldId id="1139" r:id="rId16"/>
    <p:sldId id="735" r:id="rId17"/>
    <p:sldId id="573" r:id="rId18"/>
    <p:sldId id="574" r:id="rId19"/>
    <p:sldId id="738" r:id="rId20"/>
    <p:sldId id="739" r:id="rId21"/>
    <p:sldId id="740" r:id="rId22"/>
    <p:sldId id="741" r:id="rId23"/>
    <p:sldId id="742" r:id="rId24"/>
    <p:sldId id="736" r:id="rId25"/>
    <p:sldId id="737" r:id="rId26"/>
    <p:sldId id="1056" r:id="rId27"/>
    <p:sldId id="1137" r:id="rId28"/>
    <p:sldId id="1136" r:id="rId29"/>
    <p:sldId id="589" r:id="rId30"/>
    <p:sldId id="616" r:id="rId31"/>
    <p:sldId id="1000" r:id="rId32"/>
    <p:sldId id="619" r:id="rId3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32" autoAdjust="0"/>
    <p:restoredTop sz="69628" autoAdjust="0"/>
  </p:normalViewPr>
  <p:slideViewPr>
    <p:cSldViewPr snapToGrid="0" snapToObjects="1">
      <p:cViewPr varScale="1">
        <p:scale>
          <a:sx n="58" d="100"/>
          <a:sy n="58" d="100"/>
        </p:scale>
        <p:origin x="2294" y="43"/>
      </p:cViewPr>
      <p:guideLst>
        <p:guide orient="horz" pos="2160"/>
        <p:guide pos="2880"/>
      </p:guideLst>
    </p:cSldViewPr>
  </p:slideViewPr>
  <p:outlineViewPr>
    <p:cViewPr>
      <p:scale>
        <a:sx n="33" d="100"/>
        <a:sy n="33" d="100"/>
      </p:scale>
      <p:origin x="0" y="-312"/>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tr-TR" sz="3400" b="1" dirty="0"/>
            <a:t>Aşağıdakilerden hangisinde elektronik delillerle ilgili özel karşılıklı yardımlaşma hükümleri mevcuttur?</a:t>
          </a:r>
          <a:endParaRPr lang="en-US" sz="34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B34690AD-6863-9B43-9E8A-5D9D1266D94B}">
      <dgm:prSet phldrT="[Text]"/>
      <dgm:spPr/>
      <dgm:t>
        <a:bodyPr/>
        <a:lstStyle/>
        <a:p>
          <a:r>
            <a:rPr lang="tr-TR" b="1" dirty="0"/>
            <a:t>a) Avrupa Birliği Üye Devletleri Arasında Ceza İşlerinde Karşılıklı Yardımlaşma Sözleşmesi</a:t>
          </a:r>
        </a:p>
      </dgm:t>
    </dgm:pt>
    <dgm:pt modelId="{41B7536F-7E5F-E946-966D-6DBAC528EED1}" type="parTrans" cxnId="{AEE2A30D-2675-4D4B-89E4-85847290D9E9}">
      <dgm:prSet/>
      <dgm:spPr/>
      <dgm:t>
        <a:bodyPr/>
        <a:lstStyle/>
        <a:p>
          <a:endParaRPr lang="en-US"/>
        </a:p>
      </dgm:t>
    </dgm:pt>
    <dgm:pt modelId="{4B9DDC19-701F-814D-95AB-EA3613422574}" type="sibTrans" cxnId="{AEE2A30D-2675-4D4B-89E4-85847290D9E9}">
      <dgm:prSet/>
      <dgm:spPr/>
      <dgm:t>
        <a:bodyPr/>
        <a:lstStyle/>
        <a:p>
          <a:endParaRPr lang="en-US"/>
        </a:p>
      </dgm:t>
    </dgm:pt>
    <dgm:pt modelId="{F29E3072-23C8-AB4B-B70A-DB16E7D5D4D0}">
      <dgm:prSet phldrT="[Text]"/>
      <dgm:spPr/>
      <dgm:t>
        <a:bodyPr/>
        <a:lstStyle/>
        <a:p>
          <a:r>
            <a:rPr lang="tr-TR" b="1" dirty="0"/>
            <a:t>b) </a:t>
          </a:r>
          <a:r>
            <a:rPr lang="tr-TR" b="1" dirty="0" err="1"/>
            <a:t>Sınıraşan</a:t>
          </a:r>
          <a:r>
            <a:rPr lang="tr-TR" b="1" dirty="0"/>
            <a:t> Örgütlü Suçlara Karşı Birleşmiş Milletler Sözleşmesi</a:t>
          </a:r>
        </a:p>
      </dgm:t>
    </dgm:pt>
    <dgm:pt modelId="{2C2C7C33-D357-AA4C-8671-5516F59D508D}" type="parTrans" cxnId="{B12633AF-EC93-C24C-B04D-B4E1BF124306}">
      <dgm:prSet/>
      <dgm:spPr/>
      <dgm:t>
        <a:bodyPr/>
        <a:lstStyle/>
        <a:p>
          <a:endParaRPr lang="en-US"/>
        </a:p>
      </dgm:t>
    </dgm:pt>
    <dgm:pt modelId="{2372BACC-638D-9949-8380-2C36A9279832}" type="sibTrans" cxnId="{B12633AF-EC93-C24C-B04D-B4E1BF124306}">
      <dgm:prSet/>
      <dgm:spPr/>
      <dgm:t>
        <a:bodyPr/>
        <a:lstStyle/>
        <a:p>
          <a:endParaRPr lang="en-US"/>
        </a:p>
      </dgm:t>
    </dgm:pt>
    <dgm:pt modelId="{DF258B3B-C6A9-0D45-BBA0-FF932B541CF7}">
      <dgm:prSet phldrT="[Text]"/>
      <dgm:spPr/>
      <dgm:t>
        <a:bodyPr/>
        <a:lstStyle/>
        <a:p>
          <a:r>
            <a:rPr lang="tr-TR" b="1" dirty="0">
              <a:solidFill>
                <a:schemeClr val="tx1"/>
              </a:solidFill>
            </a:rPr>
            <a:t>c) Avrupa Konseyi Siber Suç Sözleşmesi (Budapeşte Sözleşmesi)</a:t>
          </a:r>
        </a:p>
      </dgm:t>
    </dgm:pt>
    <dgm:pt modelId="{4A482E35-C98D-B049-9B97-36BB568695F3}" type="parTrans" cxnId="{8F5DD29F-FE44-A442-830C-84561374A0F0}">
      <dgm:prSet/>
      <dgm:spPr/>
      <dgm:t>
        <a:bodyPr/>
        <a:lstStyle/>
        <a:p>
          <a:endParaRPr lang="en-US"/>
        </a:p>
      </dgm:t>
    </dgm:pt>
    <dgm:pt modelId="{A0A1997B-8E78-EF45-9D60-491982CC304A}" type="sibTrans" cxnId="{8F5DD29F-FE44-A442-830C-84561374A0F0}">
      <dgm:prSet/>
      <dgm:spPr/>
      <dgm:t>
        <a:bodyPr/>
        <a:lstStyle/>
        <a:p>
          <a:endParaRPr lang="en-US"/>
        </a:p>
      </dgm:t>
    </dgm:pt>
    <dgm:pt modelId="{0EF7023E-1786-FA44-90F1-A5ACF628A8DF}">
      <dgm:prSet phldrT="[Text]"/>
      <dgm:spPr/>
      <dgm:t>
        <a:bodyPr/>
        <a:lstStyle/>
        <a:p>
          <a:r>
            <a:rPr lang="tr-TR" b="1" dirty="0"/>
            <a:t>d) Afrika Birliği Siber Güvenlik &amp; Kişisel Verilerin Korunması Sözleşmesi (</a:t>
          </a:r>
          <a:r>
            <a:rPr lang="tr-TR" b="1" dirty="0" err="1"/>
            <a:t>Malabo</a:t>
          </a:r>
          <a:r>
            <a:rPr lang="tr-TR" b="1" dirty="0"/>
            <a:t> Sözleşmesi)</a:t>
          </a:r>
        </a:p>
      </dgm:t>
    </dgm:pt>
    <dgm:pt modelId="{33D78496-829F-0B44-82C5-4888F3E6961A}" type="parTrans" cxnId="{C9A13CD9-3D3E-3D42-B122-D67B34DE12E6}">
      <dgm:prSet/>
      <dgm:spPr/>
      <dgm:t>
        <a:bodyPr/>
        <a:lstStyle/>
        <a:p>
          <a:endParaRPr lang="en-US"/>
        </a:p>
      </dgm:t>
    </dgm:pt>
    <dgm:pt modelId="{BB2A724F-F627-034D-939E-4743524FC1A1}" type="sibTrans" cxnId="{C9A13CD9-3D3E-3D42-B122-D67B34DE12E6}">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304039" custScaleY="100196" custLinFactNeighborX="-1407"/>
      <dgm:spPr/>
      <dgm:t>
        <a:bodyPr/>
        <a:lstStyle/>
        <a:p>
          <a:endParaRPr lang="tr-TR"/>
        </a:p>
      </dgm:t>
    </dgm:pt>
    <dgm:pt modelId="{71554259-89F3-DC41-AF38-A80F6823C6AB}" type="pres">
      <dgm:prSet presAssocID="{8E61202A-36DD-0240-811A-270D9611A395}" presName="vert1" presStyleCnt="0"/>
      <dgm:spPr/>
    </dgm:pt>
    <dgm:pt modelId="{C985194A-9A54-B242-8347-3CC69B601727}" type="pres">
      <dgm:prSet presAssocID="{B34690AD-6863-9B43-9E8A-5D9D1266D94B}" presName="vertSpace2a" presStyleCnt="0"/>
      <dgm:spPr/>
    </dgm:pt>
    <dgm:pt modelId="{DC352C5C-76D1-AA4E-956D-770284022A23}" type="pres">
      <dgm:prSet presAssocID="{B34690AD-6863-9B43-9E8A-5D9D1266D94B}" presName="horz2" presStyleCnt="0"/>
      <dgm:spPr/>
    </dgm:pt>
    <dgm:pt modelId="{E797D922-D843-614B-BD43-8467561DE10A}" type="pres">
      <dgm:prSet presAssocID="{B34690AD-6863-9B43-9E8A-5D9D1266D94B}" presName="horzSpace2" presStyleCnt="0"/>
      <dgm:spPr/>
    </dgm:pt>
    <dgm:pt modelId="{6DF0CAAC-445E-0D42-AD88-27D2B7DA1034}" type="pres">
      <dgm:prSet presAssocID="{B34690AD-6863-9B43-9E8A-5D9D1266D94B}" presName="tx2" presStyleLbl="revTx" presStyleIdx="1" presStyleCnt="5"/>
      <dgm:spPr/>
      <dgm:t>
        <a:bodyPr/>
        <a:lstStyle/>
        <a:p>
          <a:endParaRPr lang="tr-TR"/>
        </a:p>
      </dgm:t>
    </dgm:pt>
    <dgm:pt modelId="{1420A51A-B815-D84D-800D-5C8293B2FF5A}" type="pres">
      <dgm:prSet presAssocID="{B34690AD-6863-9B43-9E8A-5D9D1266D94B}" presName="vert2" presStyleCnt="0"/>
      <dgm:spPr/>
    </dgm:pt>
    <dgm:pt modelId="{BC4BFB96-330B-4342-9DFD-E275755E5AFC}" type="pres">
      <dgm:prSet presAssocID="{B34690AD-6863-9B43-9E8A-5D9D1266D94B}" presName="thinLine2b" presStyleLbl="callout" presStyleIdx="0" presStyleCnt="4"/>
      <dgm:spPr/>
    </dgm:pt>
    <dgm:pt modelId="{372A21A7-9E06-2546-A090-DE4D172861DA}" type="pres">
      <dgm:prSet presAssocID="{B34690AD-6863-9B43-9E8A-5D9D1266D94B}" presName="vertSpace2b" presStyleCnt="0"/>
      <dgm:spPr/>
    </dgm:pt>
    <dgm:pt modelId="{B611D01C-51B9-DA46-8DB9-8D47D340ECC9}" type="pres">
      <dgm:prSet presAssocID="{F29E3072-23C8-AB4B-B70A-DB16E7D5D4D0}" presName="horz2" presStyleCnt="0"/>
      <dgm:spPr/>
    </dgm:pt>
    <dgm:pt modelId="{819134FD-0380-274E-8A71-1811DC88786C}" type="pres">
      <dgm:prSet presAssocID="{F29E3072-23C8-AB4B-B70A-DB16E7D5D4D0}" presName="horzSpace2" presStyleCnt="0"/>
      <dgm:spPr/>
    </dgm:pt>
    <dgm:pt modelId="{4C29E584-883C-1A42-ADE2-CC806CD00428}" type="pres">
      <dgm:prSet presAssocID="{F29E3072-23C8-AB4B-B70A-DB16E7D5D4D0}" presName="tx2" presStyleLbl="revTx" presStyleIdx="2" presStyleCnt="5"/>
      <dgm:spPr/>
      <dgm:t>
        <a:bodyPr/>
        <a:lstStyle/>
        <a:p>
          <a:endParaRPr lang="tr-TR"/>
        </a:p>
      </dgm:t>
    </dgm:pt>
    <dgm:pt modelId="{74EC6C0A-7E20-E640-808C-E6A1AF8FD8D0}" type="pres">
      <dgm:prSet presAssocID="{F29E3072-23C8-AB4B-B70A-DB16E7D5D4D0}" presName="vert2" presStyleCnt="0"/>
      <dgm:spPr/>
    </dgm:pt>
    <dgm:pt modelId="{171A0511-59DB-914B-A04F-9163F49BDC3C}" type="pres">
      <dgm:prSet presAssocID="{F29E3072-23C8-AB4B-B70A-DB16E7D5D4D0}" presName="thinLine2b" presStyleLbl="callout" presStyleIdx="1" presStyleCnt="4"/>
      <dgm:spPr/>
    </dgm:pt>
    <dgm:pt modelId="{CAB02E61-2F28-F942-B769-EC8E02A1B112}" type="pres">
      <dgm:prSet presAssocID="{F29E3072-23C8-AB4B-B70A-DB16E7D5D4D0}" presName="vertSpace2b" presStyleCnt="0"/>
      <dgm:spPr/>
    </dgm:pt>
    <dgm:pt modelId="{0226FE10-AC5F-4046-B618-383B3717A292}" type="pres">
      <dgm:prSet presAssocID="{DF258B3B-C6A9-0D45-BBA0-FF932B541CF7}" presName="horz2" presStyleCnt="0"/>
      <dgm:spPr/>
    </dgm:pt>
    <dgm:pt modelId="{DC48BD3F-EE16-874A-AD53-C5C4E926C9A1}" type="pres">
      <dgm:prSet presAssocID="{DF258B3B-C6A9-0D45-BBA0-FF932B541CF7}" presName="horzSpace2" presStyleCnt="0"/>
      <dgm:spPr/>
    </dgm:pt>
    <dgm:pt modelId="{8E3AC562-5C4E-CE4B-86F6-91184882F7D2}" type="pres">
      <dgm:prSet presAssocID="{DF258B3B-C6A9-0D45-BBA0-FF932B541CF7}" presName="tx2" presStyleLbl="revTx" presStyleIdx="3" presStyleCnt="5"/>
      <dgm:spPr/>
      <dgm:t>
        <a:bodyPr/>
        <a:lstStyle/>
        <a:p>
          <a:endParaRPr lang="tr-TR"/>
        </a:p>
      </dgm:t>
    </dgm:pt>
    <dgm:pt modelId="{0491C66D-9D74-7A4C-B166-F932243481EB}" type="pres">
      <dgm:prSet presAssocID="{DF258B3B-C6A9-0D45-BBA0-FF932B541CF7}" presName="vert2" presStyleCnt="0"/>
      <dgm:spPr/>
    </dgm:pt>
    <dgm:pt modelId="{6CE6A89F-3A4A-8540-873B-7D33E48B048F}" type="pres">
      <dgm:prSet presAssocID="{DF258B3B-C6A9-0D45-BBA0-FF932B541CF7}" presName="thinLine2b" presStyleLbl="callout" presStyleIdx="2" presStyleCnt="4"/>
      <dgm:spPr/>
    </dgm:pt>
    <dgm:pt modelId="{E17ED8AB-628A-1342-B2DC-175D79FDFC03}" type="pres">
      <dgm:prSet presAssocID="{DF258B3B-C6A9-0D45-BBA0-FF932B541CF7}" presName="vertSpace2b" presStyleCnt="0"/>
      <dgm:spPr/>
    </dgm:pt>
    <dgm:pt modelId="{9E4906AA-4184-9248-A943-330094DFA28A}" type="pres">
      <dgm:prSet presAssocID="{0EF7023E-1786-FA44-90F1-A5ACF628A8DF}" presName="horz2" presStyleCnt="0"/>
      <dgm:spPr/>
    </dgm:pt>
    <dgm:pt modelId="{029F61CB-EB9F-014A-9B78-6F1C2B6A471C}" type="pres">
      <dgm:prSet presAssocID="{0EF7023E-1786-FA44-90F1-A5ACF628A8DF}" presName="horzSpace2" presStyleCnt="0"/>
      <dgm:spPr/>
    </dgm:pt>
    <dgm:pt modelId="{90E28964-14BF-2B4A-B73F-CA09AE88996B}" type="pres">
      <dgm:prSet presAssocID="{0EF7023E-1786-FA44-90F1-A5ACF628A8DF}" presName="tx2" presStyleLbl="revTx" presStyleIdx="4" presStyleCnt="5" custLinFactNeighborX="706"/>
      <dgm:spPr/>
      <dgm:t>
        <a:bodyPr/>
        <a:lstStyle/>
        <a:p>
          <a:endParaRPr lang="tr-TR"/>
        </a:p>
      </dgm:t>
    </dgm:pt>
    <dgm:pt modelId="{4DC1A417-B56A-EE45-8132-728187612EF8}" type="pres">
      <dgm:prSet presAssocID="{0EF7023E-1786-FA44-90F1-A5ACF628A8DF}" presName="vert2" presStyleCnt="0"/>
      <dgm:spPr/>
    </dgm:pt>
    <dgm:pt modelId="{A96BB08F-09D6-264E-B159-9BCE00D6DED6}" type="pres">
      <dgm:prSet presAssocID="{0EF7023E-1786-FA44-90F1-A5ACF628A8DF}" presName="thinLine2b" presStyleLbl="callout" presStyleIdx="3" presStyleCnt="4"/>
      <dgm:spPr/>
    </dgm:pt>
    <dgm:pt modelId="{07CC840A-4F57-2C41-B5FB-4C217B084FD2}" type="pres">
      <dgm:prSet presAssocID="{0EF7023E-1786-FA44-90F1-A5ACF628A8DF}" presName="vertSpace2b" presStyleCnt="0"/>
      <dgm:spPr/>
    </dgm:pt>
  </dgm:ptLst>
  <dgm:cxnLst>
    <dgm:cxn modelId="{B12633AF-EC93-C24C-B04D-B4E1BF124306}" srcId="{8E61202A-36DD-0240-811A-270D9611A395}" destId="{F29E3072-23C8-AB4B-B70A-DB16E7D5D4D0}" srcOrd="1" destOrd="0" parTransId="{2C2C7C33-D357-AA4C-8671-5516F59D508D}" sibTransId="{2372BACC-638D-9949-8380-2C36A9279832}"/>
    <dgm:cxn modelId="{D2DD020B-3DFC-B348-B676-6EC163FF5FEB}" srcId="{3C774A1C-BB1C-4347-A758-A94A436F7244}" destId="{8E61202A-36DD-0240-811A-270D9611A395}" srcOrd="0" destOrd="0" parTransId="{B1168E5A-BE86-1A40-8851-D878ACC39274}" sibTransId="{8978AB35-F5FB-FF43-BA08-4C259A445311}"/>
    <dgm:cxn modelId="{E68C5B42-76A7-D04D-B9AE-3426571EC9FF}" type="presOf" srcId="{0EF7023E-1786-FA44-90F1-A5ACF628A8DF}" destId="{90E28964-14BF-2B4A-B73F-CA09AE88996B}"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C9A13CD9-3D3E-3D42-B122-D67B34DE12E6}" srcId="{8E61202A-36DD-0240-811A-270D9611A395}" destId="{0EF7023E-1786-FA44-90F1-A5ACF628A8DF}" srcOrd="3" destOrd="0" parTransId="{33D78496-829F-0B44-82C5-4888F3E6961A}" sibTransId="{BB2A724F-F627-034D-939E-4743524FC1A1}"/>
    <dgm:cxn modelId="{8F5DD29F-FE44-A442-830C-84561374A0F0}" srcId="{8E61202A-36DD-0240-811A-270D9611A395}" destId="{DF258B3B-C6A9-0D45-BBA0-FF932B541CF7}" srcOrd="2" destOrd="0" parTransId="{4A482E35-C98D-B049-9B97-36BB568695F3}" sibTransId="{A0A1997B-8E78-EF45-9D60-491982CC304A}"/>
    <dgm:cxn modelId="{AEE2A30D-2675-4D4B-89E4-85847290D9E9}" srcId="{8E61202A-36DD-0240-811A-270D9611A395}" destId="{B34690AD-6863-9B43-9E8A-5D9D1266D94B}" srcOrd="0" destOrd="0" parTransId="{41B7536F-7E5F-E946-966D-6DBAC528EED1}" sibTransId="{4B9DDC19-701F-814D-95AB-EA3613422574}"/>
    <dgm:cxn modelId="{BB6FF595-CB09-3A45-B186-EC86A60D2958}" type="presOf" srcId="{DF258B3B-C6A9-0D45-BBA0-FF932B541CF7}" destId="{8E3AC562-5C4E-CE4B-86F6-91184882F7D2}"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A1611553-C51B-7F49-8516-3F0A4B1C845A}" type="presOf" srcId="{B34690AD-6863-9B43-9E8A-5D9D1266D94B}" destId="{6DF0CAAC-445E-0D42-AD88-27D2B7DA1034}" srcOrd="0" destOrd="0" presId="urn:microsoft.com/office/officeart/2008/layout/LinedList"/>
    <dgm:cxn modelId="{4D694F96-1BAF-8945-9EA9-C3159A217750}" type="presOf" srcId="{F29E3072-23C8-AB4B-B70A-DB16E7D5D4D0}" destId="{4C29E584-883C-1A42-ADE2-CC806CD0042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3809A763-4A9D-5C4E-B92F-A5C988F8FAC6}" type="presParOf" srcId="{71554259-89F3-DC41-AF38-A80F6823C6AB}" destId="{C985194A-9A54-B242-8347-3CC69B601727}" srcOrd="0" destOrd="0" presId="urn:microsoft.com/office/officeart/2008/layout/LinedList"/>
    <dgm:cxn modelId="{1E420840-6BF0-E94E-A507-D24C091FC447}" type="presParOf" srcId="{71554259-89F3-DC41-AF38-A80F6823C6AB}" destId="{DC352C5C-76D1-AA4E-956D-770284022A23}" srcOrd="1" destOrd="0" presId="urn:microsoft.com/office/officeart/2008/layout/LinedList"/>
    <dgm:cxn modelId="{99BDEA4E-805B-D245-A46A-E5AD5C100B06}" type="presParOf" srcId="{DC352C5C-76D1-AA4E-956D-770284022A23}" destId="{E797D922-D843-614B-BD43-8467561DE10A}" srcOrd="0" destOrd="0" presId="urn:microsoft.com/office/officeart/2008/layout/LinedList"/>
    <dgm:cxn modelId="{5FDBAF63-A6B0-0E45-BC09-4A278AE558E2}" type="presParOf" srcId="{DC352C5C-76D1-AA4E-956D-770284022A23}" destId="{6DF0CAAC-445E-0D42-AD88-27D2B7DA1034}" srcOrd="1" destOrd="0" presId="urn:microsoft.com/office/officeart/2008/layout/LinedList"/>
    <dgm:cxn modelId="{B51F6B54-A5AD-2741-8F7E-578D5CEC1450}" type="presParOf" srcId="{DC352C5C-76D1-AA4E-956D-770284022A23}" destId="{1420A51A-B815-D84D-800D-5C8293B2FF5A}" srcOrd="2" destOrd="0" presId="urn:microsoft.com/office/officeart/2008/layout/LinedList"/>
    <dgm:cxn modelId="{581E2534-485E-994C-B1D2-34E82CB14488}" type="presParOf" srcId="{71554259-89F3-DC41-AF38-A80F6823C6AB}" destId="{BC4BFB96-330B-4342-9DFD-E275755E5AFC}" srcOrd="2" destOrd="0" presId="urn:microsoft.com/office/officeart/2008/layout/LinedList"/>
    <dgm:cxn modelId="{93625945-CAD9-B94B-A646-027DEA9BD6D0}" type="presParOf" srcId="{71554259-89F3-DC41-AF38-A80F6823C6AB}" destId="{372A21A7-9E06-2546-A090-DE4D172861DA}" srcOrd="3" destOrd="0" presId="urn:microsoft.com/office/officeart/2008/layout/LinedList"/>
    <dgm:cxn modelId="{8EDE0188-FBE2-1F4F-9E2B-B0C2458999C3}" type="presParOf" srcId="{71554259-89F3-DC41-AF38-A80F6823C6AB}" destId="{B611D01C-51B9-DA46-8DB9-8D47D340ECC9}" srcOrd="4" destOrd="0" presId="urn:microsoft.com/office/officeart/2008/layout/LinedList"/>
    <dgm:cxn modelId="{A3D8816F-3730-DA40-AA62-6BA693000C4D}" type="presParOf" srcId="{B611D01C-51B9-DA46-8DB9-8D47D340ECC9}" destId="{819134FD-0380-274E-8A71-1811DC88786C}" srcOrd="0" destOrd="0" presId="urn:microsoft.com/office/officeart/2008/layout/LinedList"/>
    <dgm:cxn modelId="{5B8C4DB7-329E-C641-8D28-7DA0B0416942}" type="presParOf" srcId="{B611D01C-51B9-DA46-8DB9-8D47D340ECC9}" destId="{4C29E584-883C-1A42-ADE2-CC806CD00428}" srcOrd="1" destOrd="0" presId="urn:microsoft.com/office/officeart/2008/layout/LinedList"/>
    <dgm:cxn modelId="{15303115-E01F-6F42-822B-62A3B5B7F156}" type="presParOf" srcId="{B611D01C-51B9-DA46-8DB9-8D47D340ECC9}" destId="{74EC6C0A-7E20-E640-808C-E6A1AF8FD8D0}" srcOrd="2" destOrd="0" presId="urn:microsoft.com/office/officeart/2008/layout/LinedList"/>
    <dgm:cxn modelId="{6FB40305-706D-2743-93E2-DC398FD838B3}" type="presParOf" srcId="{71554259-89F3-DC41-AF38-A80F6823C6AB}" destId="{171A0511-59DB-914B-A04F-9163F49BDC3C}" srcOrd="5" destOrd="0" presId="urn:microsoft.com/office/officeart/2008/layout/LinedList"/>
    <dgm:cxn modelId="{4AE68251-C334-D04B-8127-89D366812D82}" type="presParOf" srcId="{71554259-89F3-DC41-AF38-A80F6823C6AB}" destId="{CAB02E61-2F28-F942-B769-EC8E02A1B112}" srcOrd="6" destOrd="0" presId="urn:microsoft.com/office/officeart/2008/layout/LinedList"/>
    <dgm:cxn modelId="{95CAC1E7-9A4F-3B4A-87D3-AD5C789BADAB}" type="presParOf" srcId="{71554259-89F3-DC41-AF38-A80F6823C6AB}" destId="{0226FE10-AC5F-4046-B618-383B3717A292}" srcOrd="7" destOrd="0" presId="urn:microsoft.com/office/officeart/2008/layout/LinedList"/>
    <dgm:cxn modelId="{78EFCD61-8EA7-9641-9E95-807123E1C2AA}" type="presParOf" srcId="{0226FE10-AC5F-4046-B618-383B3717A292}" destId="{DC48BD3F-EE16-874A-AD53-C5C4E926C9A1}" srcOrd="0" destOrd="0" presId="urn:microsoft.com/office/officeart/2008/layout/LinedList"/>
    <dgm:cxn modelId="{CEFB5AF0-9761-C24C-A703-E2CE65EC4013}" type="presParOf" srcId="{0226FE10-AC5F-4046-B618-383B3717A292}" destId="{8E3AC562-5C4E-CE4B-86F6-91184882F7D2}" srcOrd="1" destOrd="0" presId="urn:microsoft.com/office/officeart/2008/layout/LinedList"/>
    <dgm:cxn modelId="{201DBA2A-8E8D-7640-B81F-4BC00B33E22E}" type="presParOf" srcId="{0226FE10-AC5F-4046-B618-383B3717A292}" destId="{0491C66D-9D74-7A4C-B166-F932243481EB}" srcOrd="2" destOrd="0" presId="urn:microsoft.com/office/officeart/2008/layout/LinedList"/>
    <dgm:cxn modelId="{6F76AB4F-D779-464E-AFFA-D3C84ED53A64}" type="presParOf" srcId="{71554259-89F3-DC41-AF38-A80F6823C6AB}" destId="{6CE6A89F-3A4A-8540-873B-7D33E48B048F}" srcOrd="8" destOrd="0" presId="urn:microsoft.com/office/officeart/2008/layout/LinedList"/>
    <dgm:cxn modelId="{E3985C2F-4D89-864D-8041-636F80650946}" type="presParOf" srcId="{71554259-89F3-DC41-AF38-A80F6823C6AB}" destId="{E17ED8AB-628A-1342-B2DC-175D79FDFC03}" srcOrd="9" destOrd="0" presId="urn:microsoft.com/office/officeart/2008/layout/LinedList"/>
    <dgm:cxn modelId="{C0282782-F087-3C40-900E-AA31D87D9336}" type="presParOf" srcId="{71554259-89F3-DC41-AF38-A80F6823C6AB}" destId="{9E4906AA-4184-9248-A943-330094DFA28A}" srcOrd="10" destOrd="0" presId="urn:microsoft.com/office/officeart/2008/layout/LinedList"/>
    <dgm:cxn modelId="{EDD35F96-7E05-2B4A-8A68-1ED99DC35D45}" type="presParOf" srcId="{9E4906AA-4184-9248-A943-330094DFA28A}" destId="{029F61CB-EB9F-014A-9B78-6F1C2B6A471C}" srcOrd="0" destOrd="0" presId="urn:microsoft.com/office/officeart/2008/layout/LinedList"/>
    <dgm:cxn modelId="{A460D22D-A9FD-0545-BA1E-1430E08819E5}" type="presParOf" srcId="{9E4906AA-4184-9248-A943-330094DFA28A}" destId="{90E28964-14BF-2B4A-B73F-CA09AE88996B}" srcOrd="1" destOrd="0" presId="urn:microsoft.com/office/officeart/2008/layout/LinedList"/>
    <dgm:cxn modelId="{9671B05D-7631-574A-89EB-C58B9AC7CBBF}" type="presParOf" srcId="{9E4906AA-4184-9248-A943-330094DFA28A}" destId="{4DC1A417-B56A-EE45-8132-728187612EF8}" srcOrd="2" destOrd="0" presId="urn:microsoft.com/office/officeart/2008/layout/LinedList"/>
    <dgm:cxn modelId="{408C4DB3-CABA-0148-A098-3CE9749B632C}" type="presParOf" srcId="{71554259-89F3-DC41-AF38-A80F6823C6AB}" destId="{A96BB08F-09D6-264E-B159-9BCE00D6DED6}" srcOrd="11" destOrd="0" presId="urn:microsoft.com/office/officeart/2008/layout/LinedList"/>
    <dgm:cxn modelId="{537B4172-FA13-9345-B29E-7782D10C4E29}" type="presParOf" srcId="{71554259-89F3-DC41-AF38-A80F6823C6AB}" destId="{07CC840A-4F57-2C41-B5FB-4C217B084FD2}"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tr-TR" sz="3400" b="1" dirty="0"/>
            <a:t>Aşağıdakilerden hangisinde elektronik delillerle ilgili özel karşılıklı yardımlaşma hükümleri mevcuttur?</a:t>
          </a:r>
          <a:endParaRPr lang="en-US" sz="34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64F1ABD-F2C6-3B4F-9975-CDD57E2B2F06}">
      <dgm:prSet phldrT="[Text]"/>
      <dgm:spPr/>
      <dgm:t>
        <a:bodyPr/>
        <a:lstStyle/>
        <a:p>
          <a:r>
            <a:rPr lang="tr-TR" b="1" dirty="0"/>
            <a:t>a) Avrupa Birliği Üye Devletleri Arasında Ceza İşlerinde Karşılıklı Yardımlaşma Sözleşmesi</a:t>
          </a:r>
        </a:p>
      </dgm:t>
    </dgm:pt>
    <dgm:pt modelId="{003AE553-3467-9C4B-9A55-9618B91F08B7}" type="parTrans" cxnId="{3F7DCE22-7FB9-344A-84EB-DF227E33B56C}">
      <dgm:prSet/>
      <dgm:spPr/>
      <dgm:t>
        <a:bodyPr/>
        <a:lstStyle/>
        <a:p>
          <a:endParaRPr lang="en-US"/>
        </a:p>
      </dgm:t>
    </dgm:pt>
    <dgm:pt modelId="{93ED26E4-963D-034F-8508-E85C082CAD01}" type="sibTrans" cxnId="{3F7DCE22-7FB9-344A-84EB-DF227E33B56C}">
      <dgm:prSet/>
      <dgm:spPr/>
      <dgm:t>
        <a:bodyPr/>
        <a:lstStyle/>
        <a:p>
          <a:endParaRPr lang="en-US"/>
        </a:p>
      </dgm:t>
    </dgm:pt>
    <dgm:pt modelId="{3300C2A8-0E4F-0A42-865D-9485B01C56DB}">
      <dgm:prSet phldrT="[Text]"/>
      <dgm:spPr/>
      <dgm:t>
        <a:bodyPr/>
        <a:lstStyle/>
        <a:p>
          <a:r>
            <a:rPr lang="tr-TR" b="1" dirty="0"/>
            <a:t>b) </a:t>
          </a:r>
          <a:r>
            <a:rPr lang="tr-TR" b="1" dirty="0" err="1"/>
            <a:t>Sınıraşan</a:t>
          </a:r>
          <a:r>
            <a:rPr lang="tr-TR" b="1" dirty="0"/>
            <a:t> Örgütlü Suçlara Karşı Birleşmiş Milletler Sözleşmesi</a:t>
          </a:r>
        </a:p>
      </dgm:t>
    </dgm:pt>
    <dgm:pt modelId="{637BF477-4A24-584A-A636-3E7165CBFD97}" type="parTrans" cxnId="{00B54741-9AA5-D247-887D-39A502582050}">
      <dgm:prSet/>
      <dgm:spPr/>
      <dgm:t>
        <a:bodyPr/>
        <a:lstStyle/>
        <a:p>
          <a:endParaRPr lang="en-US"/>
        </a:p>
      </dgm:t>
    </dgm:pt>
    <dgm:pt modelId="{94A04097-2B35-8949-847A-E6622F1B5BB1}" type="sibTrans" cxnId="{00B54741-9AA5-D247-887D-39A502582050}">
      <dgm:prSet/>
      <dgm:spPr/>
      <dgm:t>
        <a:bodyPr/>
        <a:lstStyle/>
        <a:p>
          <a:endParaRPr lang="en-US"/>
        </a:p>
      </dgm:t>
    </dgm:pt>
    <dgm:pt modelId="{B0C80346-6D6C-834E-A05F-423FC76C42E9}">
      <dgm:prSet phldrT="[Text]"/>
      <dgm:spPr/>
      <dgm:t>
        <a:bodyPr/>
        <a:lstStyle/>
        <a:p>
          <a:r>
            <a:rPr lang="tr-TR" b="1" dirty="0">
              <a:solidFill>
                <a:srgbClr val="FF0000"/>
              </a:solidFill>
            </a:rPr>
            <a:t>c) Avrupa Konseyi Siber Suç Sözleşmesi (Budapeşte Sözleşmesi)</a:t>
          </a:r>
        </a:p>
      </dgm:t>
    </dgm:pt>
    <dgm:pt modelId="{AA817308-1D70-714A-813D-EDD0376FD086}" type="parTrans" cxnId="{C63FDCE0-B02B-A040-8ECB-31725B93655C}">
      <dgm:prSet/>
      <dgm:spPr/>
      <dgm:t>
        <a:bodyPr/>
        <a:lstStyle/>
        <a:p>
          <a:endParaRPr lang="en-US"/>
        </a:p>
      </dgm:t>
    </dgm:pt>
    <dgm:pt modelId="{B26597E9-40C1-C04B-B163-AC60C8CF78BC}" type="sibTrans" cxnId="{C63FDCE0-B02B-A040-8ECB-31725B93655C}">
      <dgm:prSet/>
      <dgm:spPr/>
      <dgm:t>
        <a:bodyPr/>
        <a:lstStyle/>
        <a:p>
          <a:endParaRPr lang="en-US"/>
        </a:p>
      </dgm:t>
    </dgm:pt>
    <dgm:pt modelId="{EBDF00AD-BC56-1F41-B75B-591F2E2263C8}">
      <dgm:prSet phldrT="[Text]"/>
      <dgm:spPr/>
      <dgm:t>
        <a:bodyPr/>
        <a:lstStyle/>
        <a:p>
          <a:r>
            <a:rPr lang="tr-TR" b="1" dirty="0"/>
            <a:t>d) Afrika Birliği Siber Güvenlik &amp; Kişisel Verilerin Korunması Sözleşmesi (</a:t>
          </a:r>
          <a:r>
            <a:rPr lang="tr-TR" b="1" dirty="0" err="1"/>
            <a:t>Malabo</a:t>
          </a:r>
          <a:r>
            <a:rPr lang="tr-TR" b="1" dirty="0"/>
            <a:t> Sözleşmesi)</a:t>
          </a:r>
        </a:p>
      </dgm:t>
    </dgm:pt>
    <dgm:pt modelId="{3256757B-69B0-A040-818E-0D90BA429787}" type="parTrans" cxnId="{48FA785D-2D30-FF4E-A310-68FF2A8FDD61}">
      <dgm:prSet/>
      <dgm:spPr/>
      <dgm:t>
        <a:bodyPr/>
        <a:lstStyle/>
        <a:p>
          <a:endParaRPr lang="en-US"/>
        </a:p>
      </dgm:t>
    </dgm:pt>
    <dgm:pt modelId="{DC8FBBED-B298-5049-8A0D-6989B164610A}" type="sibTrans" cxnId="{48FA785D-2D30-FF4E-A310-68FF2A8FDD61}">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304039" custScaleY="100196" custLinFactNeighborX="-1407"/>
      <dgm:spPr/>
      <dgm:t>
        <a:bodyPr/>
        <a:lstStyle/>
        <a:p>
          <a:endParaRPr lang="tr-TR"/>
        </a:p>
      </dgm:t>
    </dgm:pt>
    <dgm:pt modelId="{71554259-89F3-DC41-AF38-A80F6823C6AB}" type="pres">
      <dgm:prSet presAssocID="{8E61202A-36DD-0240-811A-270D9611A395}" presName="vert1" presStyleCnt="0"/>
      <dgm:spPr/>
    </dgm:pt>
    <dgm:pt modelId="{0B498089-629F-F245-8787-22BA670670EF}" type="pres">
      <dgm:prSet presAssocID="{764F1ABD-F2C6-3B4F-9975-CDD57E2B2F06}" presName="vertSpace2a" presStyleCnt="0"/>
      <dgm:spPr/>
    </dgm:pt>
    <dgm:pt modelId="{CA61D782-031A-6145-A277-0201FA20FCD1}" type="pres">
      <dgm:prSet presAssocID="{764F1ABD-F2C6-3B4F-9975-CDD57E2B2F06}" presName="horz2" presStyleCnt="0"/>
      <dgm:spPr/>
    </dgm:pt>
    <dgm:pt modelId="{402B35FA-AEFB-1344-90AA-4E2299769D33}" type="pres">
      <dgm:prSet presAssocID="{764F1ABD-F2C6-3B4F-9975-CDD57E2B2F06}" presName="horzSpace2" presStyleCnt="0"/>
      <dgm:spPr/>
    </dgm:pt>
    <dgm:pt modelId="{9824A80F-EE26-6140-969E-E74FE6051574}" type="pres">
      <dgm:prSet presAssocID="{764F1ABD-F2C6-3B4F-9975-CDD57E2B2F06}" presName="tx2" presStyleLbl="revTx" presStyleIdx="1" presStyleCnt="5"/>
      <dgm:spPr/>
      <dgm:t>
        <a:bodyPr/>
        <a:lstStyle/>
        <a:p>
          <a:endParaRPr lang="tr-TR"/>
        </a:p>
      </dgm:t>
    </dgm:pt>
    <dgm:pt modelId="{BF92E1E7-B3A3-234C-BE0F-CC582A4CCFAC}" type="pres">
      <dgm:prSet presAssocID="{764F1ABD-F2C6-3B4F-9975-CDD57E2B2F06}" presName="vert2" presStyleCnt="0"/>
      <dgm:spPr/>
    </dgm:pt>
    <dgm:pt modelId="{415C8208-9B35-E84E-8FA7-200B2D68F045}" type="pres">
      <dgm:prSet presAssocID="{764F1ABD-F2C6-3B4F-9975-CDD57E2B2F06}" presName="thinLine2b" presStyleLbl="callout" presStyleIdx="0" presStyleCnt="4"/>
      <dgm:spPr/>
    </dgm:pt>
    <dgm:pt modelId="{5797D290-0A0A-7946-B3B0-F44425DDFECC}" type="pres">
      <dgm:prSet presAssocID="{764F1ABD-F2C6-3B4F-9975-CDD57E2B2F06}" presName="vertSpace2b" presStyleCnt="0"/>
      <dgm:spPr/>
    </dgm:pt>
    <dgm:pt modelId="{5ABC450C-9CC0-F74D-9593-A18D8BD81A4A}" type="pres">
      <dgm:prSet presAssocID="{3300C2A8-0E4F-0A42-865D-9485B01C56DB}" presName="horz2" presStyleCnt="0"/>
      <dgm:spPr/>
    </dgm:pt>
    <dgm:pt modelId="{2711EEE0-308B-9047-815C-7DDF076A3BA9}" type="pres">
      <dgm:prSet presAssocID="{3300C2A8-0E4F-0A42-865D-9485B01C56DB}" presName="horzSpace2" presStyleCnt="0"/>
      <dgm:spPr/>
    </dgm:pt>
    <dgm:pt modelId="{12449A2A-A4B8-5841-9C39-72DC50B40FE5}" type="pres">
      <dgm:prSet presAssocID="{3300C2A8-0E4F-0A42-865D-9485B01C56DB}" presName="tx2" presStyleLbl="revTx" presStyleIdx="2" presStyleCnt="5"/>
      <dgm:spPr/>
      <dgm:t>
        <a:bodyPr/>
        <a:lstStyle/>
        <a:p>
          <a:endParaRPr lang="tr-TR"/>
        </a:p>
      </dgm:t>
    </dgm:pt>
    <dgm:pt modelId="{3A5A268B-B157-B646-AE3C-4D09ABF74C7B}" type="pres">
      <dgm:prSet presAssocID="{3300C2A8-0E4F-0A42-865D-9485B01C56DB}" presName="vert2" presStyleCnt="0"/>
      <dgm:spPr/>
    </dgm:pt>
    <dgm:pt modelId="{6E8F97B2-2A3D-F84F-8197-A7404227C050}" type="pres">
      <dgm:prSet presAssocID="{3300C2A8-0E4F-0A42-865D-9485B01C56DB}" presName="thinLine2b" presStyleLbl="callout" presStyleIdx="1" presStyleCnt="4"/>
      <dgm:spPr/>
    </dgm:pt>
    <dgm:pt modelId="{FE08E533-C7DD-6E44-9D88-491C9DA98855}" type="pres">
      <dgm:prSet presAssocID="{3300C2A8-0E4F-0A42-865D-9485B01C56DB}" presName="vertSpace2b" presStyleCnt="0"/>
      <dgm:spPr/>
    </dgm:pt>
    <dgm:pt modelId="{4431080D-BD8C-C744-AE22-87B951A73C7F}" type="pres">
      <dgm:prSet presAssocID="{B0C80346-6D6C-834E-A05F-423FC76C42E9}" presName="horz2" presStyleCnt="0"/>
      <dgm:spPr/>
    </dgm:pt>
    <dgm:pt modelId="{81EFD305-179D-C14E-A10E-6B7FF425FD41}" type="pres">
      <dgm:prSet presAssocID="{B0C80346-6D6C-834E-A05F-423FC76C42E9}" presName="horzSpace2" presStyleCnt="0"/>
      <dgm:spPr/>
    </dgm:pt>
    <dgm:pt modelId="{1AD0CBD9-1C69-964C-B884-F09E9B748851}" type="pres">
      <dgm:prSet presAssocID="{B0C80346-6D6C-834E-A05F-423FC76C42E9}" presName="tx2" presStyleLbl="revTx" presStyleIdx="3" presStyleCnt="5"/>
      <dgm:spPr/>
      <dgm:t>
        <a:bodyPr/>
        <a:lstStyle/>
        <a:p>
          <a:endParaRPr lang="tr-TR"/>
        </a:p>
      </dgm:t>
    </dgm:pt>
    <dgm:pt modelId="{979F53DB-4813-FF40-B2B3-3A5217C90F19}" type="pres">
      <dgm:prSet presAssocID="{B0C80346-6D6C-834E-A05F-423FC76C42E9}" presName="vert2" presStyleCnt="0"/>
      <dgm:spPr/>
    </dgm:pt>
    <dgm:pt modelId="{B11F2368-408C-5B45-813F-FA4E670BE331}" type="pres">
      <dgm:prSet presAssocID="{B0C80346-6D6C-834E-A05F-423FC76C42E9}" presName="thinLine2b" presStyleLbl="callout" presStyleIdx="2" presStyleCnt="4"/>
      <dgm:spPr/>
    </dgm:pt>
    <dgm:pt modelId="{25D8A358-B43A-7444-8784-7DEDF1B59D26}" type="pres">
      <dgm:prSet presAssocID="{B0C80346-6D6C-834E-A05F-423FC76C42E9}" presName="vertSpace2b" presStyleCnt="0"/>
      <dgm:spPr/>
    </dgm:pt>
    <dgm:pt modelId="{741079A4-5203-CD4A-9174-31F6053062A6}" type="pres">
      <dgm:prSet presAssocID="{EBDF00AD-BC56-1F41-B75B-591F2E2263C8}" presName="horz2" presStyleCnt="0"/>
      <dgm:spPr/>
    </dgm:pt>
    <dgm:pt modelId="{18F924E5-504D-6842-A7A8-978784EF6333}" type="pres">
      <dgm:prSet presAssocID="{EBDF00AD-BC56-1F41-B75B-591F2E2263C8}" presName="horzSpace2" presStyleCnt="0"/>
      <dgm:spPr/>
    </dgm:pt>
    <dgm:pt modelId="{C52D5201-DF23-D94C-A31D-D95ABA947008}" type="pres">
      <dgm:prSet presAssocID="{EBDF00AD-BC56-1F41-B75B-591F2E2263C8}" presName="tx2" presStyleLbl="revTx" presStyleIdx="4" presStyleCnt="5" custLinFactNeighborX="706"/>
      <dgm:spPr/>
      <dgm:t>
        <a:bodyPr/>
        <a:lstStyle/>
        <a:p>
          <a:endParaRPr lang="tr-TR"/>
        </a:p>
      </dgm:t>
    </dgm:pt>
    <dgm:pt modelId="{E7466D18-A02C-7948-8D13-325C0CE4DD96}" type="pres">
      <dgm:prSet presAssocID="{EBDF00AD-BC56-1F41-B75B-591F2E2263C8}" presName="vert2" presStyleCnt="0"/>
      <dgm:spPr/>
    </dgm:pt>
    <dgm:pt modelId="{9D3CDD5D-EBFC-F043-8516-ED21E02F4643}" type="pres">
      <dgm:prSet presAssocID="{EBDF00AD-BC56-1F41-B75B-591F2E2263C8}" presName="thinLine2b" presStyleLbl="callout" presStyleIdx="3" presStyleCnt="4"/>
      <dgm:spPr/>
    </dgm:pt>
    <dgm:pt modelId="{2FEC3A9C-301D-4E43-B0EB-B0C7759F719C}" type="pres">
      <dgm:prSet presAssocID="{EBDF00AD-BC56-1F41-B75B-591F2E2263C8}" presName="vertSpace2b" presStyleCnt="0"/>
      <dgm:spPr/>
    </dgm:pt>
  </dgm:ptLst>
  <dgm:cxnLst>
    <dgm:cxn modelId="{C63FDCE0-B02B-A040-8ECB-31725B93655C}" srcId="{8E61202A-36DD-0240-811A-270D9611A395}" destId="{B0C80346-6D6C-834E-A05F-423FC76C42E9}" srcOrd="2" destOrd="0" parTransId="{AA817308-1D70-714A-813D-EDD0376FD086}" sibTransId="{B26597E9-40C1-C04B-B163-AC60C8CF78BC}"/>
    <dgm:cxn modelId="{00B54741-9AA5-D247-887D-39A502582050}" srcId="{8E61202A-36DD-0240-811A-270D9611A395}" destId="{3300C2A8-0E4F-0A42-865D-9485B01C56DB}" srcOrd="1" destOrd="0" parTransId="{637BF477-4A24-584A-A636-3E7165CBFD97}" sibTransId="{94A04097-2B35-8949-847A-E6622F1B5BB1}"/>
    <dgm:cxn modelId="{3F7DCE22-7FB9-344A-84EB-DF227E33B56C}" srcId="{8E61202A-36DD-0240-811A-270D9611A395}" destId="{764F1ABD-F2C6-3B4F-9975-CDD57E2B2F06}" srcOrd="0" destOrd="0" parTransId="{003AE553-3467-9C4B-9A55-9618B91F08B7}" sibTransId="{93ED26E4-963D-034F-8508-E85C082CAD01}"/>
    <dgm:cxn modelId="{797E83DF-D7B0-A04A-90A7-428F119E43A8}" type="presOf" srcId="{8E61202A-36DD-0240-811A-270D9611A395}" destId="{CFE00427-EDF8-324F-9A5C-A181E81A4D48}"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51A8679E-C9CD-9B4B-807F-ECBF4A7E6F16}" type="presOf" srcId="{3300C2A8-0E4F-0A42-865D-9485B01C56DB}" destId="{12449A2A-A4B8-5841-9C39-72DC50B40FE5}" srcOrd="0" destOrd="0" presId="urn:microsoft.com/office/officeart/2008/layout/LinedList"/>
    <dgm:cxn modelId="{48FA785D-2D30-FF4E-A310-68FF2A8FDD61}" srcId="{8E61202A-36DD-0240-811A-270D9611A395}" destId="{EBDF00AD-BC56-1F41-B75B-591F2E2263C8}" srcOrd="3" destOrd="0" parTransId="{3256757B-69B0-A040-818E-0D90BA429787}" sibTransId="{DC8FBBED-B298-5049-8A0D-6989B164610A}"/>
    <dgm:cxn modelId="{73820429-95CC-0A4B-947F-87C6F8F36872}" type="presOf" srcId="{764F1ABD-F2C6-3B4F-9975-CDD57E2B2F06}" destId="{9824A80F-EE26-6140-969E-E74FE6051574}" srcOrd="0" destOrd="0" presId="urn:microsoft.com/office/officeart/2008/layout/LinedList"/>
    <dgm:cxn modelId="{66105CE6-1307-1C43-9CDD-D97857D0EFF9}" type="presOf" srcId="{B0C80346-6D6C-834E-A05F-423FC76C42E9}" destId="{1AD0CBD9-1C69-964C-B884-F09E9B748851}" srcOrd="0" destOrd="0" presId="urn:microsoft.com/office/officeart/2008/layout/LinedList"/>
    <dgm:cxn modelId="{80009BF2-E649-8940-B667-CE74A47A4290}" type="presOf" srcId="{EBDF00AD-BC56-1F41-B75B-591F2E2263C8}" destId="{C52D5201-DF23-D94C-A31D-D95ABA947008}"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0BBB5450-ED41-1048-A666-F78DCDE8F188}" type="presParOf" srcId="{71554259-89F3-DC41-AF38-A80F6823C6AB}" destId="{0B498089-629F-F245-8787-22BA670670EF}" srcOrd="0" destOrd="0" presId="urn:microsoft.com/office/officeart/2008/layout/LinedList"/>
    <dgm:cxn modelId="{2CCC6DE5-D968-7C4A-8BDB-C9834BC36D65}" type="presParOf" srcId="{71554259-89F3-DC41-AF38-A80F6823C6AB}" destId="{CA61D782-031A-6145-A277-0201FA20FCD1}" srcOrd="1" destOrd="0" presId="urn:microsoft.com/office/officeart/2008/layout/LinedList"/>
    <dgm:cxn modelId="{4451156E-A2C5-1E4C-8881-4A952AEA7625}" type="presParOf" srcId="{CA61D782-031A-6145-A277-0201FA20FCD1}" destId="{402B35FA-AEFB-1344-90AA-4E2299769D33}" srcOrd="0" destOrd="0" presId="urn:microsoft.com/office/officeart/2008/layout/LinedList"/>
    <dgm:cxn modelId="{63D2799B-B63E-EF41-86F1-547D62C541DC}" type="presParOf" srcId="{CA61D782-031A-6145-A277-0201FA20FCD1}" destId="{9824A80F-EE26-6140-969E-E74FE6051574}" srcOrd="1" destOrd="0" presId="urn:microsoft.com/office/officeart/2008/layout/LinedList"/>
    <dgm:cxn modelId="{CAAB3A18-3426-8648-93DC-6C5977AFB47D}" type="presParOf" srcId="{CA61D782-031A-6145-A277-0201FA20FCD1}" destId="{BF92E1E7-B3A3-234C-BE0F-CC582A4CCFAC}" srcOrd="2" destOrd="0" presId="urn:microsoft.com/office/officeart/2008/layout/LinedList"/>
    <dgm:cxn modelId="{385DB633-1AF4-D442-B99F-6E1AA237FA51}" type="presParOf" srcId="{71554259-89F3-DC41-AF38-A80F6823C6AB}" destId="{415C8208-9B35-E84E-8FA7-200B2D68F045}" srcOrd="2" destOrd="0" presId="urn:microsoft.com/office/officeart/2008/layout/LinedList"/>
    <dgm:cxn modelId="{530CF89E-3B61-4A44-8849-CF8F46EC19C1}" type="presParOf" srcId="{71554259-89F3-DC41-AF38-A80F6823C6AB}" destId="{5797D290-0A0A-7946-B3B0-F44425DDFECC}" srcOrd="3" destOrd="0" presId="urn:microsoft.com/office/officeart/2008/layout/LinedList"/>
    <dgm:cxn modelId="{4C14FFAB-A757-B349-9437-CC70FFCF6453}" type="presParOf" srcId="{71554259-89F3-DC41-AF38-A80F6823C6AB}" destId="{5ABC450C-9CC0-F74D-9593-A18D8BD81A4A}" srcOrd="4" destOrd="0" presId="urn:microsoft.com/office/officeart/2008/layout/LinedList"/>
    <dgm:cxn modelId="{8A563A45-A571-9740-9558-81328790F6B3}" type="presParOf" srcId="{5ABC450C-9CC0-F74D-9593-A18D8BD81A4A}" destId="{2711EEE0-308B-9047-815C-7DDF076A3BA9}" srcOrd="0" destOrd="0" presId="urn:microsoft.com/office/officeart/2008/layout/LinedList"/>
    <dgm:cxn modelId="{B7197566-3E1D-B542-9460-32781F1EBEC8}" type="presParOf" srcId="{5ABC450C-9CC0-F74D-9593-A18D8BD81A4A}" destId="{12449A2A-A4B8-5841-9C39-72DC50B40FE5}" srcOrd="1" destOrd="0" presId="urn:microsoft.com/office/officeart/2008/layout/LinedList"/>
    <dgm:cxn modelId="{E6720233-9581-544F-B040-70F51635D39D}" type="presParOf" srcId="{5ABC450C-9CC0-F74D-9593-A18D8BD81A4A}" destId="{3A5A268B-B157-B646-AE3C-4D09ABF74C7B}" srcOrd="2" destOrd="0" presId="urn:microsoft.com/office/officeart/2008/layout/LinedList"/>
    <dgm:cxn modelId="{0265179B-2E0D-574B-AAB8-B293D974F253}" type="presParOf" srcId="{71554259-89F3-DC41-AF38-A80F6823C6AB}" destId="{6E8F97B2-2A3D-F84F-8197-A7404227C050}" srcOrd="5" destOrd="0" presId="urn:microsoft.com/office/officeart/2008/layout/LinedList"/>
    <dgm:cxn modelId="{38CAA021-82D1-A147-97D7-7B9EEE2CE9C1}" type="presParOf" srcId="{71554259-89F3-DC41-AF38-A80F6823C6AB}" destId="{FE08E533-C7DD-6E44-9D88-491C9DA98855}" srcOrd="6" destOrd="0" presId="urn:microsoft.com/office/officeart/2008/layout/LinedList"/>
    <dgm:cxn modelId="{58309E10-7615-6545-A747-12C003C34453}" type="presParOf" srcId="{71554259-89F3-DC41-AF38-A80F6823C6AB}" destId="{4431080D-BD8C-C744-AE22-87B951A73C7F}" srcOrd="7" destOrd="0" presId="urn:microsoft.com/office/officeart/2008/layout/LinedList"/>
    <dgm:cxn modelId="{D72AFAC0-F106-484D-ABB4-5C76C2273F97}" type="presParOf" srcId="{4431080D-BD8C-C744-AE22-87B951A73C7F}" destId="{81EFD305-179D-C14E-A10E-6B7FF425FD41}" srcOrd="0" destOrd="0" presId="urn:microsoft.com/office/officeart/2008/layout/LinedList"/>
    <dgm:cxn modelId="{DF32CE7D-23B0-7A40-A05E-92AEA1B55F2A}" type="presParOf" srcId="{4431080D-BD8C-C744-AE22-87B951A73C7F}" destId="{1AD0CBD9-1C69-964C-B884-F09E9B748851}" srcOrd="1" destOrd="0" presId="urn:microsoft.com/office/officeart/2008/layout/LinedList"/>
    <dgm:cxn modelId="{30EBE4E4-2204-024C-9F9C-36BE9F246F97}" type="presParOf" srcId="{4431080D-BD8C-C744-AE22-87B951A73C7F}" destId="{979F53DB-4813-FF40-B2B3-3A5217C90F19}" srcOrd="2" destOrd="0" presId="urn:microsoft.com/office/officeart/2008/layout/LinedList"/>
    <dgm:cxn modelId="{41AAC1C8-29FB-1D40-8FEB-86AEBA95186D}" type="presParOf" srcId="{71554259-89F3-DC41-AF38-A80F6823C6AB}" destId="{B11F2368-408C-5B45-813F-FA4E670BE331}" srcOrd="8" destOrd="0" presId="urn:microsoft.com/office/officeart/2008/layout/LinedList"/>
    <dgm:cxn modelId="{3F14F4FA-5202-E04B-93CC-EE53F2B7C26C}" type="presParOf" srcId="{71554259-89F3-DC41-AF38-A80F6823C6AB}" destId="{25D8A358-B43A-7444-8784-7DEDF1B59D26}" srcOrd="9" destOrd="0" presId="urn:microsoft.com/office/officeart/2008/layout/LinedList"/>
    <dgm:cxn modelId="{438FE938-0132-BC4F-9FB2-1F71C1720191}" type="presParOf" srcId="{71554259-89F3-DC41-AF38-A80F6823C6AB}" destId="{741079A4-5203-CD4A-9174-31F6053062A6}" srcOrd="10" destOrd="0" presId="urn:microsoft.com/office/officeart/2008/layout/LinedList"/>
    <dgm:cxn modelId="{54CE617A-AAA3-7943-B52E-0D0DFA150752}" type="presParOf" srcId="{741079A4-5203-CD4A-9174-31F6053062A6}" destId="{18F924E5-504D-6842-A7A8-978784EF6333}" srcOrd="0" destOrd="0" presId="urn:microsoft.com/office/officeart/2008/layout/LinedList"/>
    <dgm:cxn modelId="{84AFBE6E-2CEC-9744-AB25-9C75F1F849E8}" type="presParOf" srcId="{741079A4-5203-CD4A-9174-31F6053062A6}" destId="{C52D5201-DF23-D94C-A31D-D95ABA947008}" srcOrd="1" destOrd="0" presId="urn:microsoft.com/office/officeart/2008/layout/LinedList"/>
    <dgm:cxn modelId="{7DB02D0E-BDE4-E543-9A6C-1229E03FBF7C}" type="presParOf" srcId="{741079A4-5203-CD4A-9174-31F6053062A6}" destId="{E7466D18-A02C-7948-8D13-325C0CE4DD96}" srcOrd="2" destOrd="0" presId="urn:microsoft.com/office/officeart/2008/layout/LinedList"/>
    <dgm:cxn modelId="{B0DC787E-9D9A-694B-A784-82B86BAB9D38}" type="presParOf" srcId="{71554259-89F3-DC41-AF38-A80F6823C6AB}" destId="{9D3CDD5D-EBFC-F043-8516-ED21E02F4643}" srcOrd="11" destOrd="0" presId="urn:microsoft.com/office/officeart/2008/layout/LinedList"/>
    <dgm:cxn modelId="{B46329B8-0C2E-2C46-8F25-2545BE5C3EDC}" type="presParOf" srcId="{71554259-89F3-DC41-AF38-A80F6823C6AB}" destId="{2FEC3A9C-301D-4E43-B0EB-B0C7759F719C}"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3649803"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lvl="0" algn="just" defTabSz="1511300">
            <a:lnSpc>
              <a:spcPct val="90000"/>
            </a:lnSpc>
            <a:spcBef>
              <a:spcPct val="0"/>
            </a:spcBef>
            <a:spcAft>
              <a:spcPct val="35000"/>
            </a:spcAft>
          </a:pPr>
          <a:r>
            <a:rPr lang="tr-TR" sz="3400" b="1" kern="1200" dirty="0"/>
            <a:t>Aşağıdakilerden hangisinde elektronik delillerle ilgili özel karşılıklı yardımlaşma hükümleri mevcuttur?</a:t>
          </a:r>
          <a:endParaRPr lang="en-US" sz="3400" b="1" kern="1200" dirty="0"/>
        </a:p>
      </dsp:txBody>
      <dsp:txXfrm>
        <a:off x="0" y="2466"/>
        <a:ext cx="3649803" cy="5052045"/>
      </dsp:txXfrm>
    </dsp:sp>
    <dsp:sp modelId="{6DF0CAAC-445E-0D42-AD88-27D2B7DA1034}">
      <dsp:nvSpPr>
        <dsp:cNvPr id="0" name=""/>
        <dsp:cNvSpPr/>
      </dsp:nvSpPr>
      <dsp:spPr>
        <a:xfrm>
          <a:off x="3739836" y="61738"/>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tr-TR" sz="2300" b="1" kern="1200" dirty="0"/>
            <a:t>a) Avrupa Birliği Üye Devletleri Arasında Ceza İşlerinde Karşılıklı Yardımlaşma Sözleşmesi</a:t>
          </a:r>
        </a:p>
      </dsp:txBody>
      <dsp:txXfrm>
        <a:off x="3739836" y="61738"/>
        <a:ext cx="4711723" cy="1185449"/>
      </dsp:txXfrm>
    </dsp:sp>
    <dsp:sp modelId="{BC4BFB96-330B-4342-9DFD-E275755E5AFC}">
      <dsp:nvSpPr>
        <dsp:cNvPr id="0" name=""/>
        <dsp:cNvSpPr/>
      </dsp:nvSpPr>
      <dsp:spPr>
        <a:xfrm>
          <a:off x="3649803" y="1247188"/>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C29E584-883C-1A42-ADE2-CC806CD00428}">
      <dsp:nvSpPr>
        <dsp:cNvPr id="0" name=""/>
        <dsp:cNvSpPr/>
      </dsp:nvSpPr>
      <dsp:spPr>
        <a:xfrm>
          <a:off x="3739836" y="1306461"/>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tr-TR" sz="2300" b="1" kern="1200" dirty="0"/>
            <a:t>b) </a:t>
          </a:r>
          <a:r>
            <a:rPr lang="tr-TR" sz="2300" b="1" kern="1200" dirty="0" err="1"/>
            <a:t>Sınıraşan</a:t>
          </a:r>
          <a:r>
            <a:rPr lang="tr-TR" sz="2300" b="1" kern="1200" dirty="0"/>
            <a:t> Örgütlü Suçlara Karşı Birleşmiş Milletler Sözleşmesi</a:t>
          </a:r>
        </a:p>
      </dsp:txBody>
      <dsp:txXfrm>
        <a:off x="3739836" y="1306461"/>
        <a:ext cx="4711723" cy="1185449"/>
      </dsp:txXfrm>
    </dsp:sp>
    <dsp:sp modelId="{171A0511-59DB-914B-A04F-9163F49BDC3C}">
      <dsp:nvSpPr>
        <dsp:cNvPr id="0" name=""/>
        <dsp:cNvSpPr/>
      </dsp:nvSpPr>
      <dsp:spPr>
        <a:xfrm>
          <a:off x="3649803" y="2491911"/>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3AC562-5C4E-CE4B-86F6-91184882F7D2}">
      <dsp:nvSpPr>
        <dsp:cNvPr id="0" name=""/>
        <dsp:cNvSpPr/>
      </dsp:nvSpPr>
      <dsp:spPr>
        <a:xfrm>
          <a:off x="3739836" y="2551183"/>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tr-TR" sz="2300" b="1" kern="1200" dirty="0">
              <a:solidFill>
                <a:schemeClr val="tx1"/>
              </a:solidFill>
            </a:rPr>
            <a:t>c) Avrupa Konseyi Siber Suç Sözleşmesi (Budapeşte Sözleşmesi)</a:t>
          </a:r>
        </a:p>
      </dsp:txBody>
      <dsp:txXfrm>
        <a:off x="3739836" y="2551183"/>
        <a:ext cx="4711723" cy="1185449"/>
      </dsp:txXfrm>
    </dsp:sp>
    <dsp:sp modelId="{6CE6A89F-3A4A-8540-873B-7D33E48B048F}">
      <dsp:nvSpPr>
        <dsp:cNvPr id="0" name=""/>
        <dsp:cNvSpPr/>
      </dsp:nvSpPr>
      <dsp:spPr>
        <a:xfrm>
          <a:off x="3649803" y="3736633"/>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0E28964-14BF-2B4A-B73F-CA09AE88996B}">
      <dsp:nvSpPr>
        <dsp:cNvPr id="0" name=""/>
        <dsp:cNvSpPr/>
      </dsp:nvSpPr>
      <dsp:spPr>
        <a:xfrm>
          <a:off x="3742538" y="3795905"/>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tr-TR" sz="2300" b="1" kern="1200" dirty="0"/>
            <a:t>d) Afrika Birliği Siber Güvenlik &amp; Kişisel Verilerin Korunması Sözleşmesi (</a:t>
          </a:r>
          <a:r>
            <a:rPr lang="tr-TR" sz="2300" b="1" kern="1200" dirty="0" err="1"/>
            <a:t>Malabo</a:t>
          </a:r>
          <a:r>
            <a:rPr lang="tr-TR" sz="2300" b="1" kern="1200" dirty="0"/>
            <a:t> Sözleşmesi)</a:t>
          </a:r>
        </a:p>
      </dsp:txBody>
      <dsp:txXfrm>
        <a:off x="3742538" y="3795905"/>
        <a:ext cx="4711723" cy="1185449"/>
      </dsp:txXfrm>
    </dsp:sp>
    <dsp:sp modelId="{A96BB08F-09D6-264E-B159-9BCE00D6DED6}">
      <dsp:nvSpPr>
        <dsp:cNvPr id="0" name=""/>
        <dsp:cNvSpPr/>
      </dsp:nvSpPr>
      <dsp:spPr>
        <a:xfrm>
          <a:off x="3649803" y="4981355"/>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3649803"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lvl="0" algn="just" defTabSz="1511300">
            <a:lnSpc>
              <a:spcPct val="90000"/>
            </a:lnSpc>
            <a:spcBef>
              <a:spcPct val="0"/>
            </a:spcBef>
            <a:spcAft>
              <a:spcPct val="35000"/>
            </a:spcAft>
          </a:pPr>
          <a:r>
            <a:rPr lang="tr-TR" sz="3400" b="1" kern="1200" dirty="0"/>
            <a:t>Aşağıdakilerden hangisinde elektronik delillerle ilgili özel karşılıklı yardımlaşma hükümleri mevcuttur?</a:t>
          </a:r>
          <a:endParaRPr lang="en-US" sz="3400" b="1" kern="1200" dirty="0"/>
        </a:p>
      </dsp:txBody>
      <dsp:txXfrm>
        <a:off x="0" y="2466"/>
        <a:ext cx="3649803" cy="5052045"/>
      </dsp:txXfrm>
    </dsp:sp>
    <dsp:sp modelId="{9824A80F-EE26-6140-969E-E74FE6051574}">
      <dsp:nvSpPr>
        <dsp:cNvPr id="0" name=""/>
        <dsp:cNvSpPr/>
      </dsp:nvSpPr>
      <dsp:spPr>
        <a:xfrm>
          <a:off x="3739836" y="61738"/>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tr-TR" sz="2300" b="1" kern="1200" dirty="0"/>
            <a:t>a) Avrupa Birliği Üye Devletleri Arasında Ceza İşlerinde Karşılıklı Yardımlaşma Sözleşmesi</a:t>
          </a:r>
        </a:p>
      </dsp:txBody>
      <dsp:txXfrm>
        <a:off x="3739836" y="61738"/>
        <a:ext cx="4711723" cy="1185449"/>
      </dsp:txXfrm>
    </dsp:sp>
    <dsp:sp modelId="{415C8208-9B35-E84E-8FA7-200B2D68F045}">
      <dsp:nvSpPr>
        <dsp:cNvPr id="0" name=""/>
        <dsp:cNvSpPr/>
      </dsp:nvSpPr>
      <dsp:spPr>
        <a:xfrm>
          <a:off x="3649803" y="1247188"/>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449A2A-A4B8-5841-9C39-72DC50B40FE5}">
      <dsp:nvSpPr>
        <dsp:cNvPr id="0" name=""/>
        <dsp:cNvSpPr/>
      </dsp:nvSpPr>
      <dsp:spPr>
        <a:xfrm>
          <a:off x="3739836" y="1306461"/>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tr-TR" sz="2300" b="1" kern="1200" dirty="0"/>
            <a:t>b) </a:t>
          </a:r>
          <a:r>
            <a:rPr lang="tr-TR" sz="2300" b="1" kern="1200" dirty="0" err="1"/>
            <a:t>Sınıraşan</a:t>
          </a:r>
          <a:r>
            <a:rPr lang="tr-TR" sz="2300" b="1" kern="1200" dirty="0"/>
            <a:t> Örgütlü Suçlara Karşı Birleşmiş Milletler Sözleşmesi</a:t>
          </a:r>
        </a:p>
      </dsp:txBody>
      <dsp:txXfrm>
        <a:off x="3739836" y="1306461"/>
        <a:ext cx="4711723" cy="1185449"/>
      </dsp:txXfrm>
    </dsp:sp>
    <dsp:sp modelId="{6E8F97B2-2A3D-F84F-8197-A7404227C050}">
      <dsp:nvSpPr>
        <dsp:cNvPr id="0" name=""/>
        <dsp:cNvSpPr/>
      </dsp:nvSpPr>
      <dsp:spPr>
        <a:xfrm>
          <a:off x="3649803" y="2491911"/>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AD0CBD9-1C69-964C-B884-F09E9B748851}">
      <dsp:nvSpPr>
        <dsp:cNvPr id="0" name=""/>
        <dsp:cNvSpPr/>
      </dsp:nvSpPr>
      <dsp:spPr>
        <a:xfrm>
          <a:off x="3739836" y="2551183"/>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tr-TR" sz="2300" b="1" kern="1200" dirty="0">
              <a:solidFill>
                <a:srgbClr val="FF0000"/>
              </a:solidFill>
            </a:rPr>
            <a:t>c) Avrupa Konseyi Siber Suç Sözleşmesi (Budapeşte Sözleşmesi)</a:t>
          </a:r>
        </a:p>
      </dsp:txBody>
      <dsp:txXfrm>
        <a:off x="3739836" y="2551183"/>
        <a:ext cx="4711723" cy="1185449"/>
      </dsp:txXfrm>
    </dsp:sp>
    <dsp:sp modelId="{B11F2368-408C-5B45-813F-FA4E670BE331}">
      <dsp:nvSpPr>
        <dsp:cNvPr id="0" name=""/>
        <dsp:cNvSpPr/>
      </dsp:nvSpPr>
      <dsp:spPr>
        <a:xfrm>
          <a:off x="3649803" y="3736633"/>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52D5201-DF23-D94C-A31D-D95ABA947008}">
      <dsp:nvSpPr>
        <dsp:cNvPr id="0" name=""/>
        <dsp:cNvSpPr/>
      </dsp:nvSpPr>
      <dsp:spPr>
        <a:xfrm>
          <a:off x="3742538" y="3795905"/>
          <a:ext cx="4711723"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tr-TR" sz="2300" b="1" kern="1200" dirty="0"/>
            <a:t>d) Afrika Birliği Siber Güvenlik &amp; Kişisel Verilerin Korunması Sözleşmesi (</a:t>
          </a:r>
          <a:r>
            <a:rPr lang="tr-TR" sz="2300" b="1" kern="1200" dirty="0" err="1"/>
            <a:t>Malabo</a:t>
          </a:r>
          <a:r>
            <a:rPr lang="tr-TR" sz="2300" b="1" kern="1200" dirty="0"/>
            <a:t> Sözleşmesi)</a:t>
          </a:r>
        </a:p>
      </dsp:txBody>
      <dsp:txXfrm>
        <a:off x="3742538" y="3795905"/>
        <a:ext cx="4711723" cy="1185449"/>
      </dsp:txXfrm>
    </dsp:sp>
    <dsp:sp modelId="{9D3CDD5D-EBFC-F043-8516-ED21E02F4643}">
      <dsp:nvSpPr>
        <dsp:cNvPr id="0" name=""/>
        <dsp:cNvSpPr/>
      </dsp:nvSpPr>
      <dsp:spPr>
        <a:xfrm>
          <a:off x="3649803" y="4981355"/>
          <a:ext cx="480175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4/12/2021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a:ea typeface="ＭＳ Ｐゴシック"/>
                <a:cs typeface="Calibri"/>
              </a:rPr>
              <a:t>Bu oturum 5 bölümden oluşmaktadır.</a:t>
            </a:r>
          </a:p>
          <a:p>
            <a:r>
              <a:rPr lang="tr-TR" noProof="0" dirty="0">
                <a:ea typeface="ＭＳ Ｐゴシック"/>
                <a:cs typeface="Calibri"/>
              </a:rPr>
              <a:t>Oturumun birinci bölümü siber suça ve elektronik delillere ilişkin hatırlatmalar sunacaktır.</a:t>
            </a:r>
          </a:p>
          <a:p>
            <a:r>
              <a:rPr lang="tr-TR" noProof="0" dirty="0">
                <a:ea typeface="ＭＳ Ｐゴシック"/>
                <a:cs typeface="Calibri"/>
              </a:rPr>
              <a:t>Oturumun ikinci bölümü resmi uluslararası işbirliği yaklaşımlarını ele alacaktır.</a:t>
            </a:r>
          </a:p>
          <a:p>
            <a:r>
              <a:rPr lang="tr-TR" noProof="0" dirty="0">
                <a:ea typeface="ＭＳ Ｐゴシック"/>
                <a:cs typeface="Calibri"/>
              </a:rPr>
              <a:t>Oturumun üçüncü bölümü Budapeşte Sözleşmesi'ne genel bir bakış sağlayacaktır.</a:t>
            </a:r>
            <a:endParaRPr lang="tr-TR" noProof="0" dirty="0">
              <a:cs typeface="Calibri"/>
            </a:endParaRPr>
          </a:p>
          <a:p>
            <a:r>
              <a:rPr lang="tr-TR" noProof="0" dirty="0">
                <a:ea typeface="ＭＳ Ｐゴシック"/>
                <a:cs typeface="Calibri"/>
              </a:rPr>
              <a:t>Oturumun dördüncü bölümü Budapeşte Sözleşmesi’ne Ek İkinci Protokol'e genel bir bakış sağlayacaktır. </a:t>
            </a:r>
          </a:p>
          <a:p>
            <a:r>
              <a:rPr lang="tr-TR" noProof="0" dirty="0">
                <a:ea typeface="ＭＳ Ｐゴシック"/>
                <a:cs typeface="Calibri"/>
              </a:rPr>
              <a:t>Oturumun beşinci bölümü oturum hedeflerini özetleyecektir.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42508393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defRPr/>
            </a:pPr>
            <a:r>
              <a:rPr lang="tr-TR" dirty="0">
                <a:ea typeface="ＭＳ Ｐゴシック"/>
                <a:cs typeface="Calibri"/>
              </a:rPr>
              <a:t>Bu slayt Budapeşte Sözleşmesi'nin üç sütununu göstermektedir  – maddi hukuk, usul hukuku ve uluslararası işbirliği. Öne çıkarılan sütun iç hukuka aktarılması gereken çeşitli usul araçlarını sıralamaktadır. Bunlar aşağıdakileri içerir:</a:t>
            </a:r>
          </a:p>
          <a:p>
            <a:pPr marL="228600" indent="-228600">
              <a:buAutoNum type="arabicPeriod"/>
              <a:defRPr/>
            </a:pPr>
            <a:r>
              <a:rPr lang="tr-TR" dirty="0">
                <a:ea typeface="MS PGothic"/>
                <a:cs typeface="Calibri"/>
              </a:rPr>
              <a:t>Depolanmış bilgisayar verilerinin süratli şekilde korunması (Madde 16)</a:t>
            </a:r>
          </a:p>
          <a:p>
            <a:pPr marL="228600" indent="-228600">
              <a:buAutoNum type="arabicPeriod"/>
              <a:defRPr/>
            </a:pPr>
            <a:r>
              <a:rPr lang="tr-TR" dirty="0">
                <a:ea typeface="ＭＳ Ｐゴシック"/>
                <a:cs typeface="Calibri"/>
              </a:rPr>
              <a:t>Trafik verilerinin süratli şekilde korunması ve kısmen açıklanması</a:t>
            </a:r>
            <a:r>
              <a:rPr lang="tr-TR" sz="1200" kern="1200" dirty="0">
                <a:solidFill>
                  <a:schemeClr val="tx1"/>
                </a:solidFill>
                <a:latin typeface="+mn-lt"/>
                <a:ea typeface="MS PGothic"/>
                <a:cs typeface="Calibri"/>
              </a:rPr>
              <a:t> (</a:t>
            </a:r>
            <a:r>
              <a:rPr lang="tr-TR" dirty="0">
                <a:ea typeface="MS PGothic"/>
                <a:cs typeface="Calibri"/>
              </a:rPr>
              <a:t>Madde 17</a:t>
            </a:r>
            <a:r>
              <a:rPr lang="tr-TR" sz="1200" kern="1200" dirty="0">
                <a:solidFill>
                  <a:schemeClr val="tx1"/>
                </a:solidFill>
                <a:latin typeface="+mn-lt"/>
                <a:ea typeface="MS PGothic"/>
                <a:cs typeface="Calibri"/>
              </a:rPr>
              <a:t>)</a:t>
            </a:r>
            <a:endParaRPr lang="tr-TR" dirty="0">
              <a:cs typeface="Calibri"/>
            </a:endParaRPr>
          </a:p>
          <a:p>
            <a:pPr marL="228600" indent="-228600">
              <a:buFontTx/>
              <a:buAutoNum type="arabicPeriod"/>
              <a:defRPr/>
            </a:pPr>
            <a:r>
              <a:rPr lang="tr-TR" dirty="0">
                <a:ea typeface="MS PGothic"/>
                <a:cs typeface="Calibri"/>
              </a:rPr>
              <a:t>Üretim emri </a:t>
            </a:r>
            <a:r>
              <a:rPr lang="tr-TR" sz="1200" kern="1200" dirty="0">
                <a:solidFill>
                  <a:schemeClr val="tx1"/>
                </a:solidFill>
                <a:latin typeface="+mn-lt"/>
                <a:ea typeface="MS PGothic"/>
                <a:cs typeface="Calibri"/>
              </a:rPr>
              <a:t>(</a:t>
            </a:r>
            <a:r>
              <a:rPr lang="tr-TR" dirty="0">
                <a:ea typeface="MS PGothic"/>
                <a:cs typeface="Calibri"/>
              </a:rPr>
              <a:t>Madde </a:t>
            </a:r>
            <a:r>
              <a:rPr lang="tr-TR" sz="1200" kern="1200" dirty="0">
                <a:solidFill>
                  <a:schemeClr val="tx1"/>
                </a:solidFill>
                <a:latin typeface="+mn-lt"/>
                <a:ea typeface="MS PGothic"/>
                <a:cs typeface="Calibri"/>
              </a:rPr>
              <a:t>18)</a:t>
            </a:r>
            <a:endParaRPr lang="tr-TR" dirty="0">
              <a:cs typeface="Calibri"/>
            </a:endParaRPr>
          </a:p>
          <a:p>
            <a:pPr marL="228600" indent="-228600">
              <a:buFontTx/>
              <a:buAutoNum type="arabicPeriod"/>
              <a:defRPr/>
            </a:pPr>
            <a:r>
              <a:rPr lang="tr-TR" dirty="0">
                <a:ea typeface="ＭＳ Ｐゴシック"/>
                <a:cs typeface="Calibri"/>
              </a:rPr>
              <a:t>Bilgisayar verisi arama ve bilgisayar verisine el koyma (Madde 19)</a:t>
            </a:r>
            <a:endParaRPr lang="tr-TR" dirty="0">
              <a:cs typeface="Calibri"/>
            </a:endParaRPr>
          </a:p>
          <a:p>
            <a:pPr marL="228600" indent="-228600">
              <a:buFontTx/>
              <a:buAutoNum type="arabicPeriod"/>
              <a:defRPr/>
            </a:pPr>
            <a:r>
              <a:rPr lang="tr-TR" dirty="0">
                <a:ea typeface="MS PGothic"/>
                <a:cs typeface="Calibri"/>
              </a:rPr>
              <a:t>Trafik verilerinin gerçek zamanlı toplanması </a:t>
            </a:r>
            <a:r>
              <a:rPr lang="tr-TR" sz="1200" kern="1200" dirty="0">
                <a:solidFill>
                  <a:schemeClr val="tx1"/>
                </a:solidFill>
                <a:latin typeface="+mn-lt"/>
                <a:ea typeface="MS PGothic"/>
                <a:cs typeface="Calibri"/>
              </a:rPr>
              <a:t>(</a:t>
            </a:r>
            <a:r>
              <a:rPr lang="tr-TR" dirty="0">
                <a:ea typeface="MS PGothic"/>
                <a:cs typeface="Calibri"/>
              </a:rPr>
              <a:t>Madde 20</a:t>
            </a:r>
            <a:r>
              <a:rPr lang="tr-TR" sz="1200" kern="1200" dirty="0">
                <a:solidFill>
                  <a:schemeClr val="tx1"/>
                </a:solidFill>
                <a:latin typeface="+mn-lt"/>
                <a:ea typeface="MS PGothic"/>
                <a:cs typeface="Calibri"/>
              </a:rPr>
              <a:t>)</a:t>
            </a:r>
          </a:p>
          <a:p>
            <a:pPr marL="228600" indent="-228600">
              <a:buFontTx/>
              <a:buAutoNum type="arabicPeriod"/>
              <a:defRPr/>
            </a:pPr>
            <a:r>
              <a:rPr lang="tr-TR" dirty="0">
                <a:ea typeface="MS PGothic"/>
                <a:cs typeface="Calibri"/>
              </a:rPr>
              <a:t>İçerik verisine müdahale </a:t>
            </a:r>
            <a:r>
              <a:rPr lang="tr-TR" sz="1200" kern="1200" dirty="0">
                <a:solidFill>
                  <a:schemeClr val="tx1"/>
                </a:solidFill>
                <a:latin typeface="+mn-lt"/>
                <a:ea typeface="MS PGothic"/>
                <a:cs typeface="Calibri"/>
              </a:rPr>
              <a:t>(</a:t>
            </a:r>
            <a:r>
              <a:rPr lang="tr-TR" dirty="0">
                <a:ea typeface="MS PGothic"/>
                <a:cs typeface="Calibri"/>
              </a:rPr>
              <a:t>Madde </a:t>
            </a:r>
            <a:r>
              <a:rPr lang="tr-TR" sz="1200" kern="1200" dirty="0">
                <a:solidFill>
                  <a:schemeClr val="tx1"/>
                </a:solidFill>
                <a:latin typeface="+mn-lt"/>
                <a:ea typeface="MS PGothic"/>
                <a:cs typeface="Calibri"/>
              </a:rPr>
              <a:t>21)</a:t>
            </a: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13</a:t>
            </a:fld>
            <a:endParaRPr lang="fr-FR" sz="1200"/>
          </a:p>
        </p:txBody>
      </p:sp>
    </p:spTree>
    <p:extLst>
      <p:ext uri="{BB962C8B-B14F-4D97-AF65-F5344CB8AC3E}">
        <p14:creationId xmlns:p14="http://schemas.microsoft.com/office/powerpoint/2010/main" val="26663156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a:defRPr/>
            </a:pPr>
            <a:r>
              <a:rPr lang="tr-TR" dirty="0">
                <a:ea typeface="ＭＳ Ｐゴシック"/>
                <a:cs typeface="Calibri"/>
              </a:rPr>
              <a:t>Bu slayt Budapeşte Sözleşmesi'nin üç sütununu göstermektedir  – maddi hukuk, usul hukuku ve uluslararası işbirliği. Öne çıkarılan sütun Budapeşte Sözleşmesi'nin uluslararası işbirliğine dair çeşitli kurallarını sıralamaktadır. Bunlar aşağıdakileri içerir:</a:t>
            </a:r>
          </a:p>
          <a:p>
            <a:pPr marL="228600" indent="-228600">
              <a:buFontTx/>
              <a:buAutoNum type="arabicPeriod"/>
              <a:defRPr/>
            </a:pPr>
            <a:r>
              <a:rPr lang="tr-TR" dirty="0">
                <a:ea typeface="MS PGothic"/>
                <a:cs typeface="Calibri"/>
              </a:rPr>
              <a:t>Uluslararası işbirliğine ilişkin</a:t>
            </a:r>
            <a:r>
              <a:rPr lang="tr-TR" sz="1200" kern="1200" dirty="0">
                <a:solidFill>
                  <a:schemeClr val="tx1"/>
                </a:solidFill>
                <a:latin typeface="+mn-lt"/>
                <a:ea typeface="MS PGothic"/>
                <a:cs typeface="Calibri"/>
              </a:rPr>
              <a:t> </a:t>
            </a:r>
            <a:r>
              <a:rPr lang="tr-TR" dirty="0">
                <a:ea typeface="MS PGothic"/>
                <a:cs typeface="Calibri"/>
              </a:rPr>
              <a:t>genel ilkeler </a:t>
            </a:r>
            <a:r>
              <a:rPr lang="tr-TR" sz="1200" kern="1200" dirty="0">
                <a:solidFill>
                  <a:schemeClr val="tx1"/>
                </a:solidFill>
                <a:latin typeface="+mn-lt"/>
                <a:ea typeface="MS PGothic"/>
                <a:cs typeface="Calibri"/>
              </a:rPr>
              <a:t>(</a:t>
            </a:r>
            <a:r>
              <a:rPr lang="tr-TR" dirty="0">
                <a:ea typeface="MS PGothic"/>
                <a:cs typeface="Calibri"/>
              </a:rPr>
              <a:t>Madde 23</a:t>
            </a:r>
            <a:r>
              <a:rPr lang="tr-TR" sz="1200" kern="1200" dirty="0">
                <a:solidFill>
                  <a:schemeClr val="tx1"/>
                </a:solidFill>
                <a:latin typeface="+mn-lt"/>
                <a:ea typeface="MS PGothic"/>
                <a:cs typeface="Calibri"/>
              </a:rPr>
              <a:t>)</a:t>
            </a:r>
          </a:p>
          <a:p>
            <a:pPr marL="228600" indent="-228600">
              <a:buFontTx/>
              <a:buAutoNum type="arabicPeriod"/>
              <a:defRPr/>
            </a:pPr>
            <a:r>
              <a:rPr lang="tr-TR" dirty="0">
                <a:ea typeface="MS PGothic"/>
                <a:cs typeface="Calibri"/>
              </a:rPr>
              <a:t>Suçluların iadesi </a:t>
            </a:r>
            <a:r>
              <a:rPr lang="tr-TR" sz="1200" kern="1200" dirty="0">
                <a:solidFill>
                  <a:schemeClr val="tx1"/>
                </a:solidFill>
                <a:latin typeface="+mn-lt"/>
                <a:ea typeface="MS PGothic"/>
                <a:cs typeface="Calibri"/>
              </a:rPr>
              <a:t>(</a:t>
            </a:r>
            <a:r>
              <a:rPr lang="tr-TR" dirty="0">
                <a:ea typeface="MS PGothic"/>
                <a:cs typeface="Calibri"/>
              </a:rPr>
              <a:t>Madde 24</a:t>
            </a:r>
            <a:r>
              <a:rPr lang="tr-TR" sz="1200" kern="1200" dirty="0">
                <a:solidFill>
                  <a:schemeClr val="tx1"/>
                </a:solidFill>
                <a:latin typeface="+mn-lt"/>
                <a:ea typeface="MS PGothic"/>
                <a:cs typeface="Calibri"/>
              </a:rPr>
              <a:t>)</a:t>
            </a:r>
          </a:p>
          <a:p>
            <a:pPr marL="228600" indent="-228600">
              <a:buFontTx/>
              <a:buAutoNum type="arabicPeriod"/>
              <a:defRPr/>
            </a:pPr>
            <a:r>
              <a:rPr lang="tr-TR" dirty="0">
                <a:ea typeface="MS PGothic"/>
                <a:cs typeface="Calibri"/>
              </a:rPr>
              <a:t>Karşılıklı yardımlaşmaya ilişkin genel ilkeler</a:t>
            </a:r>
            <a:r>
              <a:rPr lang="tr-TR" sz="1200" kern="1200" dirty="0">
                <a:solidFill>
                  <a:schemeClr val="tx1"/>
                </a:solidFill>
                <a:latin typeface="+mn-lt"/>
                <a:ea typeface="MS PGothic"/>
                <a:cs typeface="Calibri"/>
              </a:rPr>
              <a:t> (</a:t>
            </a:r>
            <a:r>
              <a:rPr lang="tr-TR" dirty="0">
                <a:ea typeface="MS PGothic"/>
                <a:cs typeface="Calibri"/>
              </a:rPr>
              <a:t>Madde </a:t>
            </a:r>
            <a:r>
              <a:rPr lang="tr-TR" sz="1200" kern="1200" dirty="0">
                <a:solidFill>
                  <a:schemeClr val="tx1"/>
                </a:solidFill>
                <a:latin typeface="+mn-lt"/>
                <a:ea typeface="MS PGothic"/>
                <a:cs typeface="Calibri"/>
              </a:rPr>
              <a:t>25)</a:t>
            </a:r>
          </a:p>
          <a:p>
            <a:pPr marL="228600" indent="-228600">
              <a:buFontTx/>
              <a:buAutoNum type="arabicPeriod"/>
              <a:defRPr/>
            </a:pPr>
            <a:r>
              <a:rPr lang="tr-TR" dirty="0">
                <a:ea typeface="MS PGothic"/>
                <a:cs typeface="Calibri"/>
              </a:rPr>
              <a:t>Kendiliğinden bilgi verme</a:t>
            </a:r>
            <a:r>
              <a:rPr lang="tr-TR" sz="1200" kern="1200" dirty="0">
                <a:solidFill>
                  <a:schemeClr val="tx1"/>
                </a:solidFill>
                <a:latin typeface="+mn-lt"/>
                <a:ea typeface="MS PGothic"/>
                <a:cs typeface="Calibri"/>
              </a:rPr>
              <a:t> (</a:t>
            </a:r>
            <a:r>
              <a:rPr lang="tr-TR" dirty="0">
                <a:ea typeface="MS PGothic"/>
                <a:cs typeface="Calibri"/>
              </a:rPr>
              <a:t>Madde 26</a:t>
            </a:r>
            <a:r>
              <a:rPr lang="tr-TR" sz="1200" kern="1200" dirty="0">
                <a:solidFill>
                  <a:schemeClr val="tx1"/>
                </a:solidFill>
                <a:latin typeface="+mn-lt"/>
                <a:ea typeface="MS PGothic"/>
                <a:cs typeface="Calibri"/>
              </a:rPr>
              <a:t>)</a:t>
            </a:r>
          </a:p>
          <a:p>
            <a:pPr marL="228600" indent="-228600">
              <a:buFontTx/>
              <a:buAutoNum type="arabicPeriod"/>
              <a:defRPr/>
            </a:pPr>
            <a:r>
              <a:rPr lang="tr-TR" dirty="0">
                <a:ea typeface="MS PGothic"/>
                <a:cs typeface="Calibri"/>
              </a:rPr>
              <a:t>Uluslararası anlaşmaların yürürlükte olmadığı hallerde karşılıklı yardımlaşma taleplerine hakim usuller (Madde 27)</a:t>
            </a:r>
          </a:p>
          <a:p>
            <a:pPr marL="228600" indent="-228600">
              <a:buFontTx/>
              <a:buAutoNum type="arabicPeriod"/>
              <a:defRPr/>
            </a:pPr>
            <a:r>
              <a:rPr lang="tr-TR" dirty="0">
                <a:ea typeface="MS PGothic"/>
                <a:cs typeface="Calibri"/>
              </a:rPr>
              <a:t>Gizlilik ve kullanımın sınırlandırılması (Madde 28)</a:t>
            </a:r>
          </a:p>
          <a:p>
            <a:pPr marL="228600" indent="-228600">
              <a:buFontTx/>
              <a:buAutoNum type="arabicPeriod"/>
              <a:defRPr/>
            </a:pPr>
            <a:r>
              <a:rPr lang="tr-TR" dirty="0">
                <a:ea typeface="MS PGothic"/>
                <a:cs typeface="Calibri"/>
              </a:rPr>
              <a:t>Depolanmış bilgisayar verilerinin süratli şekilde korunması (Madde 29)</a:t>
            </a:r>
          </a:p>
          <a:p>
            <a:pPr marL="228600" indent="-228600">
              <a:buFontTx/>
              <a:buAutoNum type="arabicPeriod"/>
              <a:defRPr/>
            </a:pPr>
            <a:r>
              <a:rPr lang="tr-TR" dirty="0">
                <a:ea typeface="MS PGothic"/>
                <a:cs typeface="Calibri"/>
              </a:rPr>
              <a:t>Korunan trafik verilerinin süratli şekilde açıklanması (Madde 30)</a:t>
            </a:r>
          </a:p>
          <a:p>
            <a:pPr marL="228600" indent="-228600">
              <a:buFontTx/>
              <a:buAutoNum type="arabicPeriod"/>
              <a:defRPr/>
            </a:pPr>
            <a:r>
              <a:rPr lang="tr-TR" dirty="0">
                <a:ea typeface="MS PGothic"/>
                <a:cs typeface="Calibri"/>
              </a:rPr>
              <a:t>Depolanmış bilgisayar verilerine erişim konusunda karşılıklı yardımlaşma (Madde 31)</a:t>
            </a:r>
          </a:p>
          <a:p>
            <a:pPr marL="228600" indent="-228600">
              <a:buFontTx/>
              <a:buAutoNum type="arabicPeriod"/>
              <a:defRPr/>
            </a:pPr>
            <a:r>
              <a:rPr lang="tr-TR" dirty="0">
                <a:ea typeface="MS PGothic"/>
                <a:cs typeface="Calibri"/>
              </a:rPr>
              <a:t>Depolanmış bilgisayar verilerine rıza ile veya bu verilerin kamuya açık olduğu durumlarda sınır ötesi erişim (Madde 32)</a:t>
            </a:r>
          </a:p>
          <a:p>
            <a:pPr marL="228600" indent="-228600">
              <a:buFontTx/>
              <a:buAutoNum type="arabicPeriod"/>
              <a:defRPr/>
            </a:pPr>
            <a:r>
              <a:rPr lang="tr-TR" dirty="0">
                <a:ea typeface="MS PGothic"/>
                <a:cs typeface="Calibri"/>
              </a:rPr>
              <a:t>Trafik verilerinin g</a:t>
            </a:r>
            <a:r>
              <a:rPr lang="tr-TR" dirty="0">
                <a:ea typeface="ＭＳ Ｐゴシック"/>
                <a:cs typeface="Calibri"/>
              </a:rPr>
              <a:t>erçek zamanlı </a:t>
            </a:r>
            <a:r>
              <a:rPr lang="tr-TR" dirty="0">
                <a:ea typeface="MS PGothic"/>
                <a:cs typeface="Calibri"/>
              </a:rPr>
              <a:t>toplanması konusunda karşılıklı yardımlaşma (Madde 33)</a:t>
            </a:r>
          </a:p>
          <a:p>
            <a:pPr marL="228600" indent="-228600">
              <a:buFontTx/>
              <a:buAutoNum type="arabicPeriod"/>
              <a:defRPr/>
            </a:pPr>
            <a:r>
              <a:rPr lang="tr-TR" dirty="0">
                <a:ea typeface="MS PGothic"/>
                <a:cs typeface="Calibri"/>
              </a:rPr>
              <a:t>İçerik verisine müdahale konusunda karşılıklı yardımlaşma (Madde 34)</a:t>
            </a:r>
          </a:p>
          <a:p>
            <a:pPr marL="228600" indent="-228600">
              <a:buFontTx/>
              <a:buAutoNum type="arabicPeriod"/>
              <a:defRPr/>
            </a:pPr>
            <a:r>
              <a:rPr lang="tr-TR" dirty="0">
                <a:ea typeface="MS PGothic"/>
                <a:cs typeface="Calibri"/>
              </a:rPr>
              <a:t>7/24</a:t>
            </a:r>
            <a:r>
              <a:rPr lang="tr-TR" sz="1200" kern="1200" dirty="0">
                <a:solidFill>
                  <a:schemeClr val="tx1"/>
                </a:solidFill>
                <a:latin typeface="+mn-lt"/>
                <a:ea typeface="MS PGothic"/>
                <a:cs typeface="Calibri"/>
              </a:rPr>
              <a:t> </a:t>
            </a:r>
            <a:r>
              <a:rPr lang="tr-TR" dirty="0">
                <a:ea typeface="MS PGothic"/>
                <a:cs typeface="Calibri"/>
              </a:rPr>
              <a:t>İrtibat Ağı (Madde 35)</a:t>
            </a:r>
            <a:endParaRPr lang="tr-TR" sz="1200" kern="1200" dirty="0">
              <a:solidFill>
                <a:schemeClr val="tx1"/>
              </a:solidFill>
              <a:latin typeface="+mn-lt"/>
              <a:ea typeface="MS PGothic" pitchFamily="34" charset="-128"/>
              <a:cs typeface="Calibri"/>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14</a:t>
            </a:fld>
            <a:endParaRPr lang="fr-FR" sz="1200"/>
          </a:p>
        </p:txBody>
      </p:sp>
    </p:spTree>
    <p:extLst>
      <p:ext uri="{BB962C8B-B14F-4D97-AF65-F5344CB8AC3E}">
        <p14:creationId xmlns:p14="http://schemas.microsoft.com/office/powerpoint/2010/main" val="33479468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noProof="0" dirty="0">
                <a:ea typeface="ＭＳ Ｐゴシック"/>
                <a:cs typeface="Calibri"/>
              </a:rPr>
              <a:t>İlk kısım uluslararası işbirliğine resmi yaklaşımlara ilişkin genel bir çerçeve sağlayacaktır.</a:t>
            </a:r>
            <a:endParaRPr lang="tr-TR" noProof="0"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6536240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ea typeface="ＭＳ Ｐゴシック"/>
                <a:cs typeface="Calibri"/>
              </a:rPr>
              <a:t>Bu slayt çeşitli alanlarda uluslararası işbirliğini sağlayan farklı küresel mekanizmaları göstermektedir. Eğitici bu listenin üzerinden geçebilir ve her birinin sonraki slaytlarda açıklanacağını belirtebilir. </a:t>
            </a:r>
            <a:endParaRPr lang="tr-TR"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37278956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tr-TR" b="1" dirty="0" err="1">
                <a:ea typeface="ＭＳ Ｐゴシック"/>
                <a:cs typeface="Calibri"/>
              </a:rPr>
              <a:t>Sınıraşan</a:t>
            </a:r>
            <a:r>
              <a:rPr lang="tr-TR" b="1" dirty="0">
                <a:ea typeface="ＭＳ Ｐゴシック"/>
                <a:cs typeface="Calibri"/>
              </a:rPr>
              <a:t> Örgütlü Suçlara Karşı Birleşmiş Milletler Sözleşmesi</a:t>
            </a:r>
            <a:r>
              <a:rPr lang="tr-TR" dirty="0">
                <a:ea typeface="ＭＳ Ｐゴシック"/>
                <a:cs typeface="Calibri"/>
              </a:rPr>
              <a:t> </a:t>
            </a:r>
            <a:r>
              <a:rPr lang="tr-TR" b="1" dirty="0">
                <a:ea typeface="ＭＳ Ｐゴシック"/>
                <a:cs typeface="Calibri"/>
              </a:rPr>
              <a:t>(UNTOC)</a:t>
            </a:r>
            <a:r>
              <a:rPr lang="tr-TR" dirty="0">
                <a:ea typeface="ＭＳ Ｐゴシック"/>
                <a:cs typeface="Calibri"/>
              </a:rPr>
              <a:t>, 15 Kasım 2000 tarihinde 55/25 sayılı Genel Kurul Kararı ile </a:t>
            </a:r>
            <a:r>
              <a:rPr lang="tr-TR" dirty="0" err="1">
                <a:ea typeface="ＭＳ Ｐゴシック"/>
                <a:cs typeface="Calibri"/>
              </a:rPr>
              <a:t>sınıraşan</a:t>
            </a:r>
            <a:r>
              <a:rPr lang="tr-TR" dirty="0">
                <a:ea typeface="ＭＳ Ｐゴシック"/>
                <a:cs typeface="Calibri"/>
              </a:rPr>
              <a:t> örgütlü suçlulukla mücadelede temel uluslararası belge olarak kabul edilmiştir.</a:t>
            </a:r>
            <a:endParaRPr lang="tr-TR" b="1" dirty="0">
              <a:cs typeface="Calibri"/>
            </a:endParaRPr>
          </a:p>
          <a:p>
            <a:endParaRPr lang="tr-TR" b="1" dirty="0">
              <a:ea typeface="ＭＳ Ｐゴシック"/>
              <a:cs typeface="Calibri"/>
            </a:endParaRPr>
          </a:p>
          <a:p>
            <a:r>
              <a:rPr lang="tr-TR" dirty="0" err="1">
                <a:ea typeface="ＭＳ Ｐゴシック"/>
                <a:cs typeface="Calibri"/>
              </a:rPr>
              <a:t>Sözleşme'ye</a:t>
            </a:r>
            <a:r>
              <a:rPr lang="tr-TR" dirty="0">
                <a:ea typeface="ＭＳ Ｐゴシック"/>
                <a:cs typeface="Calibri"/>
              </a:rPr>
              <a:t> üç Protokol eklidir ve bunlar örgütlü suçluluğun özellikli alanlarını ve görünümlerini hedeflemektedir:</a:t>
            </a:r>
            <a:endParaRPr lang="tr-TR" b="1" dirty="0">
              <a:ea typeface="ＭＳ Ｐゴシック"/>
              <a:cs typeface="Calibri"/>
            </a:endParaRPr>
          </a:p>
          <a:p>
            <a:pPr marL="228600" indent="-228600">
              <a:buAutoNum type="arabicParenR"/>
            </a:pPr>
            <a:r>
              <a:rPr lang="tr-TR" dirty="0">
                <a:ea typeface="ＭＳ Ｐゴシック"/>
                <a:cs typeface="Calibri"/>
              </a:rPr>
              <a:t>İnsan Ticaretinin, Özellikle Kadın ve Çocuk Ticaretinin Önlenmesine, Durdurulmasına ve Cezalandırılmasına ilişkin Protokol;</a:t>
            </a:r>
          </a:p>
          <a:p>
            <a:pPr marL="228600" indent="-228600">
              <a:buAutoNum type="arabicParenR"/>
            </a:pPr>
            <a:r>
              <a:rPr lang="tr-TR" dirty="0">
                <a:ea typeface="ＭＳ Ｐゴシック"/>
                <a:cs typeface="Calibri"/>
              </a:rPr>
              <a:t>Kara, Deniz ve Hava Yoluyla Göçmen Kaçakçılığına Karşı Protokol;</a:t>
            </a:r>
            <a:endParaRPr lang="tr-TR" dirty="0">
              <a:cs typeface="Calibri"/>
            </a:endParaRPr>
          </a:p>
          <a:p>
            <a:pPr marL="228600" indent="-228600">
              <a:buAutoNum type="arabicParenR"/>
            </a:pPr>
            <a:r>
              <a:rPr lang="tr-TR" dirty="0">
                <a:ea typeface="ＭＳ Ｐゴシック"/>
                <a:cs typeface="Calibri"/>
              </a:rPr>
              <a:t>Ateşli Silahlar, Parçaları ve Aksamları ile Mühimmatının Yasadışı Üretimine ve Kaçakçılığına Karşı Protokol</a:t>
            </a:r>
          </a:p>
          <a:p>
            <a:endParaRPr lang="tr-TR" dirty="0">
              <a:cs typeface="Calibri"/>
            </a:endParaRPr>
          </a:p>
          <a:p>
            <a:r>
              <a:rPr lang="tr-TR" dirty="0">
                <a:ea typeface="ＭＳ Ｐゴシック"/>
                <a:cs typeface="Calibri"/>
              </a:rPr>
              <a:t>Ülkeler Protokollerden önce </a:t>
            </a:r>
            <a:r>
              <a:rPr lang="tr-TR" dirty="0" err="1">
                <a:ea typeface="ＭＳ Ｐゴシック"/>
                <a:cs typeface="Calibri"/>
              </a:rPr>
              <a:t>Sözleşme'ye</a:t>
            </a:r>
            <a:r>
              <a:rPr lang="tr-TR" dirty="0">
                <a:ea typeface="ＭＳ Ｐゴシック"/>
                <a:cs typeface="Calibri"/>
              </a:rPr>
              <a:t> taraf olmalıdır. </a:t>
            </a:r>
          </a:p>
          <a:p>
            <a:pPr marL="0" indent="0">
              <a:buNone/>
            </a:pPr>
            <a:endParaRPr lang="tr-TR" dirty="0">
              <a:cs typeface="Calibri"/>
            </a:endParaRPr>
          </a:p>
          <a:p>
            <a:r>
              <a:rPr lang="tr-TR" dirty="0">
                <a:ea typeface="ＭＳ Ｐゴシック"/>
                <a:cs typeface="Calibri"/>
              </a:rPr>
              <a:t>Eğitici </a:t>
            </a:r>
            <a:r>
              <a:rPr lang="tr-TR" dirty="0" err="1">
                <a:ea typeface="ＭＳ Ｐゴシック"/>
                <a:cs typeface="Calibri"/>
              </a:rPr>
              <a:t>UNTOC'un</a:t>
            </a:r>
            <a:r>
              <a:rPr lang="tr-TR" dirty="0">
                <a:ea typeface="ＭＳ Ｐゴシック"/>
                <a:cs typeface="Calibri"/>
              </a:rPr>
              <a:t> elektronik delil alışverişine veya siber suçlara ilişkin uluslararası işbirliği hakkında ÖZEL hükümler barındırmadığını vurgulamalıdır.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38026076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tr-TR" b="1" dirty="0" err="1">
                <a:ea typeface="ＭＳ Ｐゴシック"/>
                <a:cs typeface="Calibri"/>
              </a:rPr>
              <a:t>Sınıraşan</a:t>
            </a:r>
            <a:r>
              <a:rPr lang="tr-TR" b="1" dirty="0">
                <a:ea typeface="ＭＳ Ｐゴシック"/>
                <a:cs typeface="Calibri"/>
              </a:rPr>
              <a:t> Örgütlü Suçlara Karşı Birleşmiş Milletler Sözleşmesi</a:t>
            </a:r>
            <a:r>
              <a:rPr lang="tr-TR" dirty="0">
                <a:ea typeface="ＭＳ Ｐゴシック"/>
                <a:cs typeface="Calibri"/>
              </a:rPr>
              <a:t> </a:t>
            </a:r>
            <a:r>
              <a:rPr lang="tr-TR" b="1" dirty="0">
                <a:ea typeface="ＭＳ Ｐゴシック"/>
                <a:cs typeface="Calibri"/>
              </a:rPr>
              <a:t>(UNTOC)</a:t>
            </a:r>
            <a:r>
              <a:rPr lang="tr-TR" dirty="0">
                <a:ea typeface="ＭＳ Ｐゴシック"/>
                <a:cs typeface="Calibri"/>
              </a:rPr>
              <a:t>, özellikle örgütlü suç grubuna katılma, suç gelirlerinin aklanması, yolsuzluk ve adaleti engelleme gibi kısıtlı kapsamlı suçlara ilişkindir.  </a:t>
            </a:r>
            <a:endParaRPr lang="tr-TR" dirty="0">
              <a:cs typeface="Calibri"/>
            </a:endParaRPr>
          </a:p>
          <a:p>
            <a:endParaRPr lang="tr-TR" dirty="0">
              <a:cs typeface="Calibri"/>
            </a:endParaRPr>
          </a:p>
          <a:p>
            <a:r>
              <a:rPr lang="tr-TR" dirty="0">
                <a:ea typeface="ＭＳ Ｐゴシック"/>
                <a:cs typeface="Calibri"/>
              </a:rPr>
              <a:t>Kovuşturma, yargılama ve yaptırımlar, müsadere ve el koyma ile suç gelirlerinin tasarrufu hakkında kurallar da dahil olmak üzere Budapeşte Sözleşmesi'nde düzenlenen suçlarla ilgili bazı usul yetkilerinin icrasını sağlamaktadır. </a:t>
            </a:r>
          </a:p>
          <a:p>
            <a:endParaRPr lang="tr-TR" dirty="0">
              <a:cs typeface="Calibri"/>
            </a:endParaRPr>
          </a:p>
          <a:p>
            <a:r>
              <a:rPr lang="tr-TR" dirty="0" err="1">
                <a:ea typeface="ＭＳ Ｐゴシック"/>
                <a:cs typeface="Calibri"/>
              </a:rPr>
              <a:t>UNTOC'un</a:t>
            </a:r>
            <a:r>
              <a:rPr lang="tr-TR" dirty="0">
                <a:ea typeface="ＭＳ Ｐゴシック"/>
                <a:cs typeface="Calibri"/>
              </a:rPr>
              <a:t> teorik olarak elektronik delil alışverişine ilişkin adli yardımlaşmaya uygulanabilecek adli yardımlaşma kuralları öngörmesi önemlidir ancak elektronik delillere ilişkin özel kurallar içermemektedir ve UNTOC kapsamındaki adli yardımlaşma kuralları elektronik delil içeren tüm suçlara uygulanmaz.</a:t>
            </a:r>
            <a:endParaRPr lang="tr-TR" dirty="0">
              <a:cs typeface="Calibri"/>
            </a:endParaRPr>
          </a:p>
          <a:p>
            <a:endParaRPr lang="en-US" b="1"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21383468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tr-TR" b="1" noProof="0" dirty="0">
                <a:ea typeface="ＭＳ Ｐゴシック"/>
                <a:cs typeface="Calibri"/>
              </a:rPr>
              <a:t>Birleşmiş Milletler Yolsuzlukla Mücadele Sözleşmesi (UNCAC) </a:t>
            </a:r>
            <a:r>
              <a:rPr lang="tr-TR" noProof="0" dirty="0">
                <a:ea typeface="ＭＳ Ｐゴシック"/>
                <a:cs typeface="Calibri"/>
              </a:rPr>
              <a:t>yolsuzluğa karşı tek uluslararası bağlayıcı belgedir. UNCAC geniş kapsamlı bir yaklaşım kabul etmiştir ve pek çok kuralının bağlayıcı niteliği, </a:t>
            </a:r>
            <a:r>
              <a:rPr lang="tr-TR" noProof="0" dirty="0" err="1">
                <a:ea typeface="ＭＳ Ｐゴシック"/>
                <a:cs typeface="Calibri"/>
              </a:rPr>
              <a:t>UNCAC'ı</a:t>
            </a:r>
            <a:r>
              <a:rPr lang="tr-TR" noProof="0" dirty="0">
                <a:ea typeface="ＭＳ Ｐゴシック"/>
                <a:cs typeface="Calibri"/>
              </a:rPr>
              <a:t> küresel bir soruna kapsamlı bir cevap geliştiren eşsiz bir araca dönüştürmüştür. Birleşmiş Milletler üyesi çoğu ülke bu Sözleşme'nin de tarafıdır. Birleşmiş Milletler Yolsuzlukla Mücadele Sözleşmesi metni, Yolsuzlukla Mücadele Sözleşmesi'nin Müzakeresi için kurulan Ad Hoc Komitenin 21 Ocak 2002 ila 1 Ekim 2003 tarihleri arasında yürütülen yedi oturumu boyunca müzakere edilmiştir. </a:t>
            </a:r>
            <a:endParaRPr lang="tr-TR" b="1" noProof="0" dirty="0">
              <a:ea typeface="ＭＳ Ｐゴシック"/>
              <a:cs typeface="Calibri"/>
            </a:endParaRPr>
          </a:p>
          <a:p>
            <a:endParaRPr lang="tr-TR" noProof="0" dirty="0">
              <a:ea typeface="ＭＳ Ｐゴシック"/>
              <a:cs typeface="Calibri"/>
            </a:endParaRPr>
          </a:p>
          <a:p>
            <a:r>
              <a:rPr lang="tr-TR" noProof="0" dirty="0" err="1">
                <a:ea typeface="ＭＳ Ｐゴシック"/>
                <a:cs typeface="Calibri"/>
              </a:rPr>
              <a:t>UNCAC'ın</a:t>
            </a:r>
            <a:r>
              <a:rPr lang="tr-TR" noProof="0" dirty="0">
                <a:ea typeface="ＭＳ Ｐゴシック"/>
                <a:cs typeface="Calibri"/>
              </a:rPr>
              <a:t> güncel olarak 140 imzacısı bulunmaktadır.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31783478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tr-TR" b="1" dirty="0">
                <a:ea typeface="ＭＳ Ｐゴシック"/>
                <a:cs typeface="Calibri"/>
              </a:rPr>
              <a:t>Birleşmiş Milletler Yolsuzlukla Mücadele Sözleşmesi (UNCAC) </a:t>
            </a:r>
            <a:r>
              <a:rPr lang="tr-TR" dirty="0">
                <a:ea typeface="ＭＳ Ｐゴシック"/>
                <a:cs typeface="Calibri"/>
              </a:rPr>
              <a:t>beş temel alanı kapsamaktadır: önleyici tedbirler, suç olarak düzenleme ve kolluk teşkilatı, uluslararası işbirliği, varlıkların geri alınması ve bilgi alışverişi. Sözleşme, rüşvet, nüfuz ticareti, görevi kötüye kullanma ve özel sektörde çeşitli yolsuzluk eylemleri gibi yolsuzluğun farklı türlerini kapsamaktadır. Bu slayt özel kuralları göstermektedir.</a:t>
            </a:r>
            <a:endParaRPr lang="tr-TR" dirty="0">
              <a:cs typeface="Calibri"/>
            </a:endParaRPr>
          </a:p>
          <a:p>
            <a:endParaRPr lang="tr-TR" dirty="0">
              <a:ea typeface="ＭＳ Ｐゴシック"/>
              <a:cs typeface="Calibri"/>
            </a:endParaRPr>
          </a:p>
          <a:p>
            <a:r>
              <a:rPr lang="tr-TR" dirty="0">
                <a:ea typeface="ＭＳ Ｐゴシック"/>
                <a:cs typeface="Calibri"/>
              </a:rPr>
              <a:t>Eğitici UNCAC kapsamında düzenlenen suçların siber suç olmadığını, elektronik delillerin toplanmasına ilişkin özel usul yetkilerinin ve diğer ülkelerle elektronik delil alışverişini sağlayacak özel uluslararası işbirliği kurallarının bulunmadığını vurgulamalıdır. </a:t>
            </a:r>
            <a:endParaRPr lang="tr-TR"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23522073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b="1" dirty="0">
                <a:ea typeface="ＭＳ Ｐゴシック"/>
                <a:cs typeface="Calibri"/>
              </a:rPr>
              <a:t>Ceza İşlerinde Karşılıklı Adli Yardım Avrupa Sözleşmesi </a:t>
            </a:r>
            <a:r>
              <a:rPr lang="tr-TR" dirty="0">
                <a:ea typeface="ＭＳ Ｐゴシック"/>
                <a:cs typeface="Calibri"/>
              </a:rPr>
              <a:t>1959 yılında imzalanmış ve 1962 yılında yürürlüğe girmiş bir Avrupa Konseyi belgesidir. Avrupa Konseyine üye 50 ülke, Şili, İsrail ve Güney Kore tarafından imzalanmıştır.</a:t>
            </a:r>
            <a:endParaRPr lang="tr-TR" b="1" dirty="0">
              <a:cs typeface="Calibri"/>
            </a:endParaRPr>
          </a:p>
          <a:p>
            <a:endParaRPr lang="en-US" b="0" dirty="0"/>
          </a:p>
          <a:p>
            <a:pPr algn="just"/>
            <a:r>
              <a:rPr lang="tr-TR" dirty="0">
                <a:ea typeface="ＭＳ Ｐゴシック"/>
                <a:cs typeface="Calibri"/>
              </a:rPr>
              <a:t>Bu Sözleşme uyarınca Taraflar birbirlerine delil toplama, tanıkların, bilirkişilerin ve kovuşturulan kişilerin dinlenmesi ve benzer konulara ilişkin karşılıklı yardımı, mümkün olan en geniş ölçüde sağlayacakları konusunda anlaşmışlardır. Sözleşme, delil (tanıkların, bilirkişilerin ve kovuşturulan kişilerin dinlenmesi, yargı kararı ilamları ve tutanakları) elde etmek veya diğer Tarafın ("talepte bulunan taraf") yargı mercileri tarafından yürütülen ceza davaları çerçevesindeki delillerin (tutanak veya belge) sunulması amacıyla, Taraf ("talebi alan Taraf") makamlarının hazırlayacağı istinabe taleplerine ilişkin kuralları ortaya koyar. Sözleşme aynı zamanda karşılıklı yardımlaşma ve istinabe taleplerinin taşıması gereken şartları (gönderici makamlar, dil, karşılıklı yardımın reddi) düzenler.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114203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TR" b="1" noProof="0" dirty="0">
                <a:ea typeface="ＭＳ Ｐゴシック"/>
                <a:cs typeface="Calibri"/>
              </a:rPr>
              <a:t>Ceza İşlerinde Karşılıklı Adli Yardım Avrupa Sözleşmesi </a:t>
            </a:r>
            <a:r>
              <a:rPr lang="tr-TR" noProof="0" dirty="0">
                <a:ea typeface="ＭＳ Ｐゴシック"/>
                <a:cs typeface="Calibri"/>
              </a:rPr>
              <a:t>karşılıklı yardımlaşmanın sağlanmasına ilişkin genel kurallar içermektedir. Eğitici bu </a:t>
            </a:r>
            <a:r>
              <a:rPr lang="tr-TR" noProof="0" dirty="0" err="1">
                <a:ea typeface="ＭＳ Ｐゴシック"/>
                <a:cs typeface="Calibri"/>
              </a:rPr>
              <a:t>slaytı</a:t>
            </a:r>
            <a:r>
              <a:rPr lang="tr-TR" noProof="0" dirty="0">
                <a:ea typeface="ＭＳ Ｐゴシック"/>
                <a:cs typeface="Calibri"/>
              </a:rPr>
              <a:t> </a:t>
            </a:r>
            <a:r>
              <a:rPr lang="tr-TR" noProof="0" dirty="0" err="1">
                <a:ea typeface="ＭＳ Ｐゴシック"/>
                <a:cs typeface="Calibri"/>
              </a:rPr>
              <a:t>Sözleşme'de</a:t>
            </a:r>
            <a:r>
              <a:rPr lang="tr-TR" noProof="0" dirty="0">
                <a:ea typeface="ＭＳ Ｐゴシック"/>
                <a:cs typeface="Calibri"/>
              </a:rPr>
              <a:t>, özellikle depolanmış bilgisayar verilerinin süratli şekilde korunması, trafik verilerinin açıklanması, depolanmış verilere ilişkin karşılıklı yardım, sınır aşan erişim rızası, trafik verilerinin gerçek zamanlı toplanmasına ilişkin karşılıklı yardım ve içerik verilerine müdahaleye ilişkin karşılıklı yardım gibi elektronik delillerle ilgili konularda yararlanılabilecek karşılıklı yardımlaşma kurallarının mevcut olmadığını göstermek için kullanabilir. </a:t>
            </a:r>
          </a:p>
          <a:p>
            <a:endParaRPr lang="en-US" b="1"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19995802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TR" dirty="0">
                <a:ea typeface="ＭＳ Ｐゴシック"/>
                <a:cs typeface="Calibri"/>
              </a:rPr>
              <a:t>Bu slayt oturumun hedeflerini özetlemektedir. Katılımcıların slaytlardan ne öğrenmelerinin beklendiği vurgulanmaktadır. Katılımcılar, oturumun sonunda, hedeflere ulaşılıp ulaşılmadığını değerlendirmek için bu </a:t>
            </a:r>
            <a:r>
              <a:rPr lang="tr-TR" dirty="0" err="1">
                <a:ea typeface="ＭＳ Ｐゴシック"/>
                <a:cs typeface="Calibri"/>
              </a:rPr>
              <a:t>slayta</a:t>
            </a:r>
            <a:r>
              <a:rPr lang="tr-TR" dirty="0">
                <a:ea typeface="ＭＳ Ｐゴシック"/>
                <a:cs typeface="Calibri"/>
              </a:rPr>
              <a:t> tekrar dönüleceği hakkında bilgilendirilebilir. </a:t>
            </a:r>
            <a:endParaRPr lang="en-GB" sz="1200"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40521785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a:ea typeface="ＭＳ Ｐゴシック"/>
                <a:cs typeface="Calibri"/>
              </a:rPr>
              <a:t>Bu slayt cezai konularda bölgesel işbirliğini sağlayan bazı bölgesel mekanizmaları göstermektedir.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8774627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ea typeface="ＭＳ Ｐゴシック"/>
                <a:cs typeface="Calibri"/>
              </a:rPr>
              <a:t>Bu slayt ceza işlerinde bölgesel işbirliğini sağlayan bazı bölgesel mekanizmaları göstermektedir.</a:t>
            </a:r>
          </a:p>
          <a:p>
            <a:endParaRPr lang="tr-TR"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41395228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dirty="0"/>
              <a:t>Bu slayt ceza işlerinde bölgesel işbirliğini sağlayan bazı bölgesel mekanizmaları göstermektedir.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28552372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noProof="0" dirty="0">
                <a:ea typeface="ＭＳ Ｐゴシック"/>
                <a:cs typeface="Calibri"/>
              </a:rPr>
              <a:t>Doğru cevap c) Avrupa Konseyi Siber Suç Sözleşmesi (Budapeşte Sözleşmesi)</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18592538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noProof="0" dirty="0">
                <a:ea typeface="ＭＳ Ｐゴシック"/>
                <a:cs typeface="Calibri"/>
              </a:rPr>
              <a:t>Doğru cevap c) Avrupa Konseyi Siber Suç Sözleşmesi (Budapeşte Sözleşmesi)</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18984438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11252790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dirty="0">
                <a:ea typeface="ＭＳ Ｐゴシック"/>
                <a:cs typeface="Calibri"/>
              </a:rPr>
              <a:t>Bu slayt oturum hedeflerini tekrarlamaktadır. Eğitici bu konuların bu modül kapsamında ele alındığından emin olmak için hedeflerin üzerinden tekrar geçebilir. </a:t>
            </a:r>
          </a:p>
          <a:p>
            <a:pPr>
              <a:defRPr/>
            </a:pPr>
            <a:endParaRPr lang="tr-TR"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37290416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29415306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ea typeface="ＭＳ Ｐゴシック"/>
                <a:cs typeface="Calibri"/>
              </a:rPr>
              <a:t>Birinci bölüm siber suça ve elektronik delillere ilişkin hatırlatmalar sunacaktır.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val="2122330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TR" noProof="0" dirty="0">
                <a:ea typeface="ＭＳ Ｐゴシック"/>
                <a:cs typeface="Calibri"/>
              </a:rPr>
              <a:t>Eğitici katılımcılara siber suçu nasıl tanımladıklarını sormalıdır. Tartışmayı teşvik etmek için eğitici, bilgisayara izinsiz erişim, veri ve bilgisayar sistemlerine müdahale gibi bazı açık siber suç örnekleri vererek başlayabilir. Eğitici ardından bilgisayar sistemi kullanımı içeren geleneksel suçlardan örnekler verebilir (örneğin cep telefonu aracılığıyla koordine edilen bir cinayet) ve katılımcılara bunların siber suç kapsamında sayılıp sayılmayacağını sorabilir.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4413898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err="1">
                <a:ea typeface="ＭＳ Ｐゴシック"/>
                <a:cs typeface="Calibri"/>
              </a:rPr>
              <a:t>Slaytın</a:t>
            </a:r>
            <a:r>
              <a:rPr lang="tr-TR" dirty="0">
                <a:ea typeface="ＭＳ Ｐゴシック"/>
                <a:cs typeface="Calibri"/>
              </a:rPr>
              <a:t> sol tarafı nelerin siber suç SAYILMADIĞINI göstermektedir. Eğitici, bir suçun yalnızca bilgisayar sistemi aracılığıyla işlenmesinin veya elektronik delil içermesinin onu siber suç haline getirmeyeceğini vurgulamalıdır.</a:t>
            </a:r>
          </a:p>
          <a:p>
            <a:endParaRPr lang="tr-TR" dirty="0">
              <a:ea typeface="ＭＳ Ｐゴシック"/>
              <a:cs typeface="Calibri"/>
            </a:endParaRPr>
          </a:p>
          <a:p>
            <a:r>
              <a:rPr lang="tr-TR" dirty="0" err="1">
                <a:ea typeface="ＭＳ Ｐゴシック"/>
                <a:cs typeface="Calibri"/>
              </a:rPr>
              <a:t>Slaytın</a:t>
            </a:r>
            <a:r>
              <a:rPr lang="tr-TR" dirty="0">
                <a:ea typeface="ＭＳ Ｐゴシック"/>
                <a:cs typeface="Calibri"/>
              </a:rPr>
              <a:t> sağ tarafı bilgisayar sistemi aracılığıyla işlenen veya elektronik delil içeren her suçun neden siber suç olarak değerlendirilemeyeceğini açıklamaktadır. Eğer böylesine geniş bir yorum benimsenseydi çoğu suçun siber suç sayılması gerekirdi. Çünkü hemen hemen her suç ya bilgisayar kullanımı ya da herhangi bir biçimde elektronik delil içerir. </a:t>
            </a:r>
            <a:endParaRPr lang="tr-TR"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11659703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tr-TR" dirty="0" err="1">
                <a:ea typeface="ＭＳ Ｐゴシック"/>
                <a:cs typeface="Calibri"/>
              </a:rPr>
              <a:t>Slaytın</a:t>
            </a:r>
            <a:r>
              <a:rPr lang="tr-TR" dirty="0">
                <a:ea typeface="ＭＳ Ｐゴシック"/>
                <a:cs typeface="Calibri"/>
              </a:rPr>
              <a:t> sol tarafı siber suçun ne olduğunu göstermektedir. Bunlar:</a:t>
            </a:r>
          </a:p>
          <a:p>
            <a:r>
              <a:rPr lang="tr-TR" dirty="0">
                <a:ea typeface="ＭＳ Ｐゴシック"/>
                <a:cs typeface="Calibri"/>
              </a:rPr>
              <a:t>a) Bilgisayar verilerinin ve sistemlerinin gizliliğine, bütünlüğüne ve erişilebilirliğine karşı işlenen suçlar, hukuka aykırı erişim, hukuka aykırı müdahale, veri müdahalesi, sistem müdahalesi ve cihazların kötüye kullanımı suçlarını kapsar. </a:t>
            </a:r>
            <a:endParaRPr lang="en-US" dirty="0">
              <a:ea typeface="ＭＳ Ｐゴシック"/>
              <a:cs typeface="Calibri"/>
            </a:endParaRPr>
          </a:p>
          <a:p>
            <a:r>
              <a:rPr lang="tr-TR" dirty="0">
                <a:ea typeface="ＭＳ Ｐゴシック"/>
                <a:cs typeface="Calibri"/>
              </a:rPr>
              <a:t>b) Bilgisayar destekli suçlar bilgisayar destekli sahtecilik ve bilgisayar destekli dolandırıcılık suçlarını kapsar.</a:t>
            </a:r>
            <a:endParaRPr lang="en-US" dirty="0">
              <a:ea typeface="ＭＳ Ｐゴシック"/>
              <a:cs typeface="Calibri"/>
            </a:endParaRPr>
          </a:p>
          <a:p>
            <a:r>
              <a:rPr lang="tr-TR" dirty="0">
                <a:ea typeface="ＭＳ Ｐゴシック"/>
                <a:cs typeface="Calibri"/>
              </a:rPr>
              <a:t>c) İçerik destekli suçlar çocuk pornografisi suçlarını kapsar.</a:t>
            </a:r>
            <a:endParaRPr lang="en-US" dirty="0">
              <a:ea typeface="ＭＳ Ｐゴシック"/>
              <a:cs typeface="Calibri"/>
            </a:endParaRPr>
          </a:p>
          <a:p>
            <a:r>
              <a:rPr lang="tr-TR" dirty="0">
                <a:ea typeface="ＭＳ Ｐゴシック"/>
                <a:cs typeface="Calibri"/>
              </a:rPr>
              <a:t>d) Fikri mülkiyet haklarının ihlaline ilişkin suçlar telif haklarının ve ilgili hakların ihlaline ilişkin suçları kapsar.</a:t>
            </a:r>
            <a:endParaRPr lang="en-US" dirty="0">
              <a:ea typeface="ＭＳ Ｐゴシック"/>
              <a:cs typeface="Calibri"/>
            </a:endParaRPr>
          </a:p>
          <a:p>
            <a:endParaRPr lang="tr-TR" dirty="0">
              <a:ea typeface="ＭＳ Ｐゴシック"/>
              <a:cs typeface="Calibri"/>
            </a:endParaRPr>
          </a:p>
          <a:p>
            <a:r>
              <a:rPr lang="tr-TR" dirty="0" err="1">
                <a:ea typeface="ＭＳ Ｐゴシック"/>
                <a:cs typeface="Calibri"/>
              </a:rPr>
              <a:t>Slaytın</a:t>
            </a:r>
            <a:r>
              <a:rPr lang="tr-TR" dirty="0">
                <a:ea typeface="ＭＳ Ｐゴシック"/>
                <a:cs typeface="Calibri"/>
              </a:rPr>
              <a:t> sağ tarafı, internet ortamında işlenmesi halinde aynı eylemler yine suç sayılacağı halde, Budapeşte Sözleşmesi’nin, – istisnai olarak – çocuk pornografisi ve telif hakkı ihlallerini suç olarak düzenleme sebeplerini açıklamaktadır. Eğitici bu </a:t>
            </a:r>
            <a:r>
              <a:rPr lang="tr-TR" dirty="0" err="1">
                <a:ea typeface="ＭＳ Ｐゴシック"/>
                <a:cs typeface="Calibri"/>
              </a:rPr>
              <a:t>slaytı</a:t>
            </a:r>
            <a:r>
              <a:rPr lang="tr-TR" dirty="0">
                <a:ea typeface="ＭＳ Ｐゴシック"/>
                <a:cs typeface="Calibri"/>
              </a:rPr>
              <a:t>, iki suç türünün istisnai nitelikte olduğunu göstermek için kullanmalıdır ve bilgisayar sistemi aracılığıyla işlenen tüm klasik suçların siber suç sayılacağı yönünde yorumlanmamalıdır.</a:t>
            </a:r>
            <a:r>
              <a:rPr lang="en-US" dirty="0"/>
              <a:t>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4226525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TR" dirty="0">
                <a:ea typeface="ＭＳ Ｐゴシック"/>
                <a:cs typeface="Calibri"/>
              </a:rPr>
              <a:t>Bu slayt Budapeşte Sözleşmesi'ne taraf ülke sayısı (65), Budapeşte Sözleşmesi'ni imzalayan ancak henüz onaylamamış ülke sayısı (3) ve son olarak imzaya ve onaya davet edilen ülkesi sayısı (9) hakkında bilgi vermektedir. Eğitici, Budapeşte Sözleşmesi'ni imzalamamış veya imzalamaya davet edilmemiş taraf olmayan ülkeler de dahil olmak üzere dünya çapında 153 ülkenin Budapeşte Sözleşmesi'ni ulusal mevzuatları için bir kılavuz olarak kullandığını belirtmelidir.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2797612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TR" dirty="0">
                <a:ea typeface="ＭＳ Ｐゴシック"/>
                <a:cs typeface="Calibri"/>
              </a:rPr>
              <a:t>Bu slayt Budapeşte Sözleşmesi'ni onaylayan, imzalayan, Budapeşte Sözleşmesi'ne katılmaya davet edilen ve Budapeşte Sözleşmesi'ni kendi iç hukuklarını geliştirmek amacıyla kılavuz olarak kullanmış farklı devletleri göstermektedir. Eğitici bu </a:t>
            </a:r>
            <a:r>
              <a:rPr lang="tr-TR" dirty="0" err="1">
                <a:ea typeface="ＭＳ Ｐゴシック"/>
                <a:cs typeface="Calibri"/>
              </a:rPr>
              <a:t>slaytı</a:t>
            </a:r>
            <a:r>
              <a:rPr lang="tr-TR" dirty="0">
                <a:ea typeface="ＭＳ Ｐゴシック"/>
                <a:cs typeface="Calibri"/>
              </a:rPr>
              <a:t> Budapeşte Sözleşmesi'nin gerçek anlamda küresel bir antlaşma olduğunu göstermek için kullanabilir.</a:t>
            </a:r>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11</a:t>
            </a:fld>
            <a:endParaRPr lang="en-US"/>
          </a:p>
        </p:txBody>
      </p:sp>
    </p:spTree>
    <p:extLst>
      <p:ext uri="{BB962C8B-B14F-4D97-AF65-F5344CB8AC3E}">
        <p14:creationId xmlns:p14="http://schemas.microsoft.com/office/powerpoint/2010/main" val="889865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defRPr/>
            </a:pPr>
            <a:r>
              <a:rPr lang="tr-TR" dirty="0">
                <a:ea typeface="MS PGothic"/>
                <a:cs typeface="Calibri"/>
              </a:rPr>
              <a:t>Bu slayt Budapeşte Sözleşmesi'nin üç sütununu göstermektedir </a:t>
            </a:r>
            <a:r>
              <a:rPr lang="tr-TR" sz="1200" kern="1200" dirty="0">
                <a:solidFill>
                  <a:schemeClr val="tx1"/>
                </a:solidFill>
                <a:latin typeface="+mn-lt"/>
                <a:ea typeface="MS PGothic"/>
                <a:cs typeface="Calibri"/>
              </a:rPr>
              <a:t> – </a:t>
            </a:r>
            <a:r>
              <a:rPr lang="tr-TR" dirty="0">
                <a:ea typeface="MS PGothic"/>
                <a:cs typeface="Calibri"/>
              </a:rPr>
              <a:t>maddi hukuk</a:t>
            </a:r>
            <a:r>
              <a:rPr lang="tr-TR" sz="1200" kern="1200" dirty="0">
                <a:solidFill>
                  <a:schemeClr val="tx1"/>
                </a:solidFill>
                <a:latin typeface="+mn-lt"/>
                <a:ea typeface="MS PGothic"/>
                <a:cs typeface="Calibri"/>
              </a:rPr>
              <a:t>, </a:t>
            </a:r>
            <a:r>
              <a:rPr lang="tr-TR" dirty="0">
                <a:ea typeface="MS PGothic"/>
                <a:cs typeface="Calibri"/>
              </a:rPr>
              <a:t>usul hukuku ve uluslararası işbirliği</a:t>
            </a:r>
            <a:r>
              <a:rPr lang="tr-TR" sz="1200" kern="1200" dirty="0">
                <a:solidFill>
                  <a:schemeClr val="tx1"/>
                </a:solidFill>
                <a:latin typeface="+mn-lt"/>
                <a:ea typeface="MS PGothic"/>
                <a:cs typeface="Calibri"/>
              </a:rPr>
              <a:t>. </a:t>
            </a:r>
            <a:r>
              <a:rPr lang="tr-TR" dirty="0">
                <a:ea typeface="MS PGothic"/>
                <a:cs typeface="Calibri"/>
              </a:rPr>
              <a:t>Öne çıkarılan sütun Budapeşte Sözleşmesi uyarınca suç sayılan eylemleri sıralamaktadır. Bunlar aşağıdakileri içerir:</a:t>
            </a:r>
            <a:endParaRPr lang="tr-TR" dirty="0">
              <a:cs typeface="Calibri"/>
            </a:endParaRPr>
          </a:p>
          <a:p>
            <a:pPr marL="228600" indent="-228600">
              <a:buAutoNum type="arabicPeriod"/>
              <a:defRPr/>
            </a:pPr>
            <a:r>
              <a:rPr lang="tr-TR" dirty="0">
                <a:ea typeface="ＭＳ Ｐゴシック"/>
                <a:cs typeface="Calibri"/>
              </a:rPr>
              <a:t>Hukuka aykırı erişim </a:t>
            </a:r>
            <a:r>
              <a:rPr lang="tr-TR" sz="1200" kern="1200" dirty="0">
                <a:solidFill>
                  <a:schemeClr val="tx1"/>
                </a:solidFill>
                <a:latin typeface="+mn-lt"/>
                <a:ea typeface="MS PGothic"/>
                <a:cs typeface="Calibri"/>
              </a:rPr>
              <a:t>(</a:t>
            </a:r>
            <a:r>
              <a:rPr lang="tr-TR" dirty="0">
                <a:ea typeface="MS PGothic"/>
                <a:cs typeface="Calibri"/>
              </a:rPr>
              <a:t>Madde</a:t>
            </a:r>
            <a:r>
              <a:rPr lang="tr-TR" sz="1200" kern="1200" dirty="0">
                <a:solidFill>
                  <a:schemeClr val="tx1"/>
                </a:solidFill>
                <a:latin typeface="+mn-lt"/>
                <a:ea typeface="MS PGothic"/>
                <a:cs typeface="Calibri"/>
              </a:rPr>
              <a:t> 2)</a:t>
            </a:r>
          </a:p>
          <a:p>
            <a:pPr marL="228600" indent="-228600">
              <a:buFontTx/>
              <a:buAutoNum type="arabicPeriod"/>
              <a:defRPr/>
            </a:pPr>
            <a:r>
              <a:rPr lang="tr-TR" dirty="0">
                <a:ea typeface="ＭＳ Ｐゴシック"/>
                <a:cs typeface="Calibri"/>
              </a:rPr>
              <a:t>Hukuka aykırı müdahale (Madde 3) </a:t>
            </a:r>
          </a:p>
          <a:p>
            <a:pPr marL="228600" indent="-228600">
              <a:buFontTx/>
              <a:buAutoNum type="arabicPeriod"/>
              <a:defRPr/>
            </a:pPr>
            <a:r>
              <a:rPr lang="tr-TR" dirty="0">
                <a:ea typeface="ＭＳ Ｐゴシック"/>
                <a:cs typeface="Calibri"/>
              </a:rPr>
              <a:t>Veri müdahalesi </a:t>
            </a:r>
            <a:r>
              <a:rPr lang="tr-TR" sz="1200" kern="1200" dirty="0">
                <a:solidFill>
                  <a:schemeClr val="tx1"/>
                </a:solidFill>
                <a:latin typeface="+mn-lt"/>
                <a:ea typeface="MS PGothic"/>
                <a:cs typeface="Calibri"/>
              </a:rPr>
              <a:t>(</a:t>
            </a:r>
            <a:r>
              <a:rPr lang="tr-TR" dirty="0">
                <a:ea typeface="MS PGothic"/>
                <a:cs typeface="Calibri"/>
              </a:rPr>
              <a:t>Madde</a:t>
            </a:r>
            <a:r>
              <a:rPr lang="tr-TR" sz="1200" kern="1200" dirty="0">
                <a:solidFill>
                  <a:schemeClr val="tx1"/>
                </a:solidFill>
                <a:latin typeface="+mn-lt"/>
                <a:ea typeface="MS PGothic"/>
                <a:cs typeface="Calibri"/>
              </a:rPr>
              <a:t> </a:t>
            </a:r>
            <a:r>
              <a:rPr lang="tr-TR" dirty="0">
                <a:ea typeface="MS PGothic"/>
                <a:cs typeface="Calibri"/>
              </a:rPr>
              <a:t>4</a:t>
            </a:r>
            <a:r>
              <a:rPr lang="tr-TR" sz="1200" kern="1200" dirty="0">
                <a:solidFill>
                  <a:schemeClr val="tx1"/>
                </a:solidFill>
                <a:latin typeface="+mn-lt"/>
                <a:ea typeface="MS PGothic"/>
                <a:cs typeface="Calibri"/>
              </a:rPr>
              <a:t>)</a:t>
            </a:r>
          </a:p>
          <a:p>
            <a:pPr marL="228600" indent="-228600">
              <a:buFontTx/>
              <a:buAutoNum type="arabicPeriod"/>
              <a:defRPr/>
            </a:pPr>
            <a:r>
              <a:rPr lang="tr-TR" dirty="0">
                <a:ea typeface="ＭＳ Ｐゴシック"/>
                <a:cs typeface="Calibri"/>
              </a:rPr>
              <a:t>Sistem müdahalesi </a:t>
            </a:r>
            <a:r>
              <a:rPr lang="tr-TR" sz="1200" kern="1200" dirty="0">
                <a:solidFill>
                  <a:schemeClr val="tx1"/>
                </a:solidFill>
                <a:latin typeface="+mn-lt"/>
                <a:ea typeface="MS PGothic"/>
                <a:cs typeface="Calibri"/>
              </a:rPr>
              <a:t>(</a:t>
            </a:r>
            <a:r>
              <a:rPr lang="tr-TR" dirty="0">
                <a:ea typeface="MS PGothic"/>
                <a:cs typeface="Calibri"/>
              </a:rPr>
              <a:t>Madde</a:t>
            </a:r>
            <a:r>
              <a:rPr lang="tr-TR" sz="1200" kern="1200" dirty="0">
                <a:solidFill>
                  <a:schemeClr val="tx1"/>
                </a:solidFill>
                <a:latin typeface="+mn-lt"/>
                <a:ea typeface="MS PGothic"/>
                <a:cs typeface="Calibri"/>
              </a:rPr>
              <a:t> </a:t>
            </a:r>
            <a:r>
              <a:rPr lang="tr-TR" dirty="0">
                <a:ea typeface="MS PGothic"/>
                <a:cs typeface="Calibri"/>
              </a:rPr>
              <a:t>5</a:t>
            </a:r>
            <a:r>
              <a:rPr lang="tr-TR" sz="1200" kern="1200" dirty="0">
                <a:solidFill>
                  <a:schemeClr val="tx1"/>
                </a:solidFill>
                <a:latin typeface="+mn-lt"/>
                <a:ea typeface="MS PGothic"/>
                <a:cs typeface="Calibri"/>
              </a:rPr>
              <a:t>)</a:t>
            </a:r>
          </a:p>
          <a:p>
            <a:pPr marL="228600" indent="-228600">
              <a:buFontTx/>
              <a:buAutoNum type="arabicPeriod"/>
              <a:defRPr/>
            </a:pPr>
            <a:r>
              <a:rPr lang="tr-TR" dirty="0">
                <a:ea typeface="ＭＳ Ｐゴシック"/>
                <a:cs typeface="Calibri"/>
              </a:rPr>
              <a:t>Cihazların kötüye kullanımı </a:t>
            </a:r>
            <a:r>
              <a:rPr lang="tr-TR" dirty="0">
                <a:ea typeface="MS PGothic"/>
                <a:cs typeface="Calibri"/>
              </a:rPr>
              <a:t> </a:t>
            </a:r>
            <a:r>
              <a:rPr lang="tr-TR" sz="1200" kern="1200" dirty="0">
                <a:solidFill>
                  <a:schemeClr val="tx1"/>
                </a:solidFill>
                <a:latin typeface="+mn-lt"/>
                <a:ea typeface="MS PGothic"/>
                <a:cs typeface="Calibri"/>
              </a:rPr>
              <a:t>(</a:t>
            </a:r>
            <a:r>
              <a:rPr lang="tr-TR" dirty="0">
                <a:ea typeface="MS PGothic"/>
                <a:cs typeface="Calibri"/>
              </a:rPr>
              <a:t>Madde 6</a:t>
            </a:r>
            <a:r>
              <a:rPr lang="tr-TR" sz="1200" kern="1200" dirty="0">
                <a:solidFill>
                  <a:schemeClr val="tx1"/>
                </a:solidFill>
                <a:latin typeface="+mn-lt"/>
                <a:ea typeface="MS PGothic"/>
                <a:cs typeface="Calibri"/>
              </a:rPr>
              <a:t>)</a:t>
            </a:r>
          </a:p>
          <a:p>
            <a:pPr marL="228600" indent="-228600">
              <a:buFontTx/>
              <a:buAutoNum type="arabicPeriod"/>
              <a:defRPr/>
            </a:pPr>
            <a:r>
              <a:rPr lang="tr-TR" dirty="0">
                <a:ea typeface="MS PGothic"/>
                <a:cs typeface="Calibri"/>
              </a:rPr>
              <a:t>Bilgisayar destekli sahtecilik (Madde 7)</a:t>
            </a:r>
          </a:p>
          <a:p>
            <a:pPr marL="228600" indent="-228600">
              <a:buFontTx/>
              <a:buAutoNum type="arabicPeriod"/>
              <a:defRPr/>
            </a:pPr>
            <a:r>
              <a:rPr lang="tr-TR" dirty="0">
                <a:ea typeface="MS PGothic"/>
                <a:cs typeface="Calibri"/>
              </a:rPr>
              <a:t>Bilgisayar destekli dolandırıcılık </a:t>
            </a:r>
            <a:r>
              <a:rPr lang="tr-TR" sz="1200" kern="1200" dirty="0">
                <a:solidFill>
                  <a:schemeClr val="tx1"/>
                </a:solidFill>
                <a:latin typeface="+mn-lt"/>
                <a:ea typeface="MS PGothic"/>
                <a:cs typeface="Calibri"/>
              </a:rPr>
              <a:t>(</a:t>
            </a:r>
            <a:r>
              <a:rPr lang="tr-TR" dirty="0">
                <a:ea typeface="MS PGothic"/>
                <a:cs typeface="Calibri"/>
              </a:rPr>
              <a:t>Madde 8</a:t>
            </a:r>
            <a:r>
              <a:rPr lang="tr-TR" sz="1200" kern="1200" dirty="0">
                <a:solidFill>
                  <a:schemeClr val="tx1"/>
                </a:solidFill>
                <a:latin typeface="+mn-lt"/>
                <a:ea typeface="MS PGothic"/>
                <a:cs typeface="Calibri"/>
              </a:rPr>
              <a:t>)</a:t>
            </a:r>
            <a:endParaRPr lang="tr-TR" dirty="0">
              <a:cs typeface="Calibri"/>
            </a:endParaRPr>
          </a:p>
          <a:p>
            <a:pPr marL="228600" indent="-228600">
              <a:buFontTx/>
              <a:buAutoNum type="arabicPeriod"/>
              <a:defRPr/>
            </a:pPr>
            <a:r>
              <a:rPr lang="tr-TR" dirty="0">
                <a:ea typeface="MS PGothic"/>
                <a:cs typeface="Calibri"/>
              </a:rPr>
              <a:t>Çocuk</a:t>
            </a:r>
            <a:r>
              <a:rPr lang="tr-TR" sz="1200" kern="1200" dirty="0">
                <a:solidFill>
                  <a:schemeClr val="tx1"/>
                </a:solidFill>
                <a:latin typeface="+mn-lt"/>
                <a:ea typeface="MS PGothic"/>
                <a:cs typeface="Calibri"/>
              </a:rPr>
              <a:t> </a:t>
            </a:r>
            <a:r>
              <a:rPr lang="tr-TR" dirty="0">
                <a:ea typeface="MS PGothic"/>
                <a:cs typeface="Calibri"/>
              </a:rPr>
              <a:t>pornografisi </a:t>
            </a:r>
            <a:r>
              <a:rPr lang="tr-TR" sz="1200" kern="1200" dirty="0">
                <a:solidFill>
                  <a:schemeClr val="tx1"/>
                </a:solidFill>
                <a:latin typeface="+mn-lt"/>
                <a:ea typeface="MS PGothic"/>
                <a:cs typeface="Calibri"/>
              </a:rPr>
              <a:t>(</a:t>
            </a:r>
            <a:r>
              <a:rPr lang="tr-TR" dirty="0">
                <a:ea typeface="MS PGothic"/>
                <a:cs typeface="Calibri"/>
              </a:rPr>
              <a:t>Madde</a:t>
            </a:r>
            <a:r>
              <a:rPr lang="tr-TR" sz="1200" kern="1200" dirty="0">
                <a:solidFill>
                  <a:schemeClr val="tx1"/>
                </a:solidFill>
                <a:latin typeface="+mn-lt"/>
                <a:ea typeface="MS PGothic"/>
                <a:cs typeface="Calibri"/>
              </a:rPr>
              <a:t> 9)</a:t>
            </a:r>
          </a:p>
          <a:p>
            <a:pPr marL="228600" indent="-228600">
              <a:buFontTx/>
              <a:buAutoNum type="arabicPeriod"/>
              <a:defRPr/>
            </a:pPr>
            <a:r>
              <a:rPr lang="tr-TR" dirty="0">
                <a:ea typeface="MS PGothic"/>
                <a:cs typeface="Calibri"/>
              </a:rPr>
              <a:t>Telif hakkı ihlali</a:t>
            </a:r>
            <a:r>
              <a:rPr lang="tr-TR" sz="1200" kern="1200" dirty="0">
                <a:solidFill>
                  <a:schemeClr val="tx1"/>
                </a:solidFill>
                <a:latin typeface="+mn-lt"/>
                <a:ea typeface="MS PGothic"/>
                <a:cs typeface="Calibri"/>
              </a:rPr>
              <a:t> (</a:t>
            </a:r>
            <a:r>
              <a:rPr lang="tr-TR" dirty="0">
                <a:ea typeface="MS PGothic"/>
                <a:cs typeface="Calibri"/>
              </a:rPr>
              <a:t>Madde</a:t>
            </a:r>
            <a:r>
              <a:rPr lang="tr-TR" sz="1200" kern="1200" dirty="0">
                <a:solidFill>
                  <a:schemeClr val="tx1"/>
                </a:solidFill>
                <a:latin typeface="+mn-lt"/>
                <a:ea typeface="MS PGothic"/>
                <a:cs typeface="Calibri"/>
              </a:rPr>
              <a:t> 10)</a:t>
            </a:r>
          </a:p>
          <a:p>
            <a:pPr marL="228600" indent="-228600">
              <a:buFontTx/>
              <a:buAutoNum type="arabicPeriod"/>
              <a:defRPr/>
            </a:pPr>
            <a:r>
              <a:rPr lang="tr-TR" dirty="0">
                <a:ea typeface="MS PGothic"/>
                <a:cs typeface="Calibri"/>
              </a:rPr>
              <a:t>Teşebbüs, yardım &amp; yataklık</a:t>
            </a:r>
            <a:r>
              <a:rPr lang="tr-TR" sz="1200" kern="1200" dirty="0">
                <a:solidFill>
                  <a:schemeClr val="tx1"/>
                </a:solidFill>
                <a:latin typeface="+mn-lt"/>
                <a:ea typeface="MS PGothic"/>
                <a:cs typeface="Calibri"/>
              </a:rPr>
              <a:t> (</a:t>
            </a:r>
            <a:r>
              <a:rPr lang="tr-TR" dirty="0">
                <a:ea typeface="MS PGothic"/>
                <a:cs typeface="Calibri"/>
              </a:rPr>
              <a:t>Madde 11</a:t>
            </a:r>
            <a:r>
              <a:rPr lang="tr-TR" sz="1200" kern="1200" dirty="0">
                <a:solidFill>
                  <a:schemeClr val="tx1"/>
                </a:solidFill>
                <a:latin typeface="+mn-lt"/>
                <a:ea typeface="MS PGothic"/>
                <a:cs typeface="Calibri"/>
              </a:rPr>
              <a:t>)</a:t>
            </a:r>
          </a:p>
          <a:p>
            <a:pPr marL="228600" indent="-228600">
              <a:buFontTx/>
              <a:buAutoNum type="arabicPeriod"/>
              <a:defRPr/>
            </a:pPr>
            <a:r>
              <a:rPr lang="tr-TR" dirty="0">
                <a:ea typeface="MS PGothic"/>
                <a:cs typeface="Calibri"/>
              </a:rPr>
              <a:t>Şirket Sorumluluğu </a:t>
            </a:r>
            <a:r>
              <a:rPr lang="tr-TR" sz="1200" kern="1200" dirty="0">
                <a:solidFill>
                  <a:schemeClr val="tx1"/>
                </a:solidFill>
                <a:latin typeface="+mn-lt"/>
                <a:ea typeface="MS PGothic"/>
                <a:cs typeface="Calibri"/>
              </a:rPr>
              <a:t>(</a:t>
            </a:r>
            <a:r>
              <a:rPr lang="tr-TR" dirty="0">
                <a:ea typeface="MS PGothic"/>
                <a:cs typeface="Calibri"/>
              </a:rPr>
              <a:t>Madde 12</a:t>
            </a:r>
            <a:r>
              <a:rPr lang="tr-TR" sz="1200" kern="1200" dirty="0">
                <a:solidFill>
                  <a:schemeClr val="tx1"/>
                </a:solidFill>
                <a:latin typeface="+mn-lt"/>
                <a:ea typeface="MS PGothic"/>
                <a:cs typeface="Calibri"/>
              </a:rPr>
              <a:t>)</a:t>
            </a: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12</a:t>
            </a:fld>
            <a:endParaRPr lang="fr-FR" sz="1200"/>
          </a:p>
        </p:txBody>
      </p:sp>
    </p:spTree>
    <p:extLst>
      <p:ext uri="{BB962C8B-B14F-4D97-AF65-F5344CB8AC3E}">
        <p14:creationId xmlns:p14="http://schemas.microsoft.com/office/powerpoint/2010/main" val="15909076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pPr>
                <a:defRPr/>
              </a:pPr>
              <a:t>4/12/2021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pPr>
                <a:defRPr/>
              </a:pPr>
              <a:t>4/12/2021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pPr>
                <a:defRPr/>
              </a:pPr>
              <a:t>4/12/2021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4/12/2021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pPr>
                <a:defRPr/>
              </a:pPr>
              <a:t>4/12/2021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pPr>
                <a:defRPr/>
              </a:pPr>
              <a:t>4/12/2021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pPr>
                <a:defRPr/>
              </a:pPr>
              <a:t>4/12/2021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2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626631"/>
            <a:ext cx="8750206" cy="3662541"/>
          </a:xfrm>
          <a:prstGeom prst="rect">
            <a:avLst/>
          </a:prstGeom>
          <a:ln>
            <a:noFill/>
          </a:ln>
        </p:spPr>
        <p:txBody>
          <a:bodyPr wrap="square">
            <a:spAutoFit/>
          </a:bodyPr>
          <a:lstStyle/>
          <a:p>
            <a:pPr algn="ctr"/>
            <a:r>
              <a:rPr lang="tr-TR" sz="3600" b="1" i="1" dirty="0" smtClean="0">
                <a:solidFill>
                  <a:schemeClr val="tx2"/>
                </a:solidFill>
                <a:latin typeface="Arial"/>
                <a:ea typeface="ＭＳ Ｐゴシック"/>
                <a:cs typeface="Arial"/>
              </a:rPr>
              <a:t>Adli Personel için Uluslararası İşbirliğine İlişkin Uzmanlık Eğitimi</a:t>
            </a:r>
            <a:endParaRPr lang="tr-TR" sz="3600" b="1" i="1" dirty="0" smtClean="0">
              <a:solidFill>
                <a:schemeClr val="tx2"/>
              </a:solidFill>
              <a:ea typeface="ＭＳ Ｐゴシック"/>
              <a:cs typeface="Arial"/>
            </a:endParaRPr>
          </a:p>
          <a:p>
            <a:pPr marL="0" indent="0" algn="ctr">
              <a:buFont typeface="Arial" charset="0"/>
              <a:buNone/>
              <a:defRPr/>
            </a:pPr>
            <a:r>
              <a:rPr lang="tr-TR" b="1" dirty="0" smtClean="0"/>
              <a:t> </a:t>
            </a:r>
            <a:endParaRPr lang="tr-TR" sz="3200" b="1" dirty="0">
              <a:solidFill>
                <a:schemeClr val="tx2"/>
              </a:solidFill>
            </a:endParaRPr>
          </a:p>
          <a:p>
            <a:pPr marL="0" indent="0" algn="ctr">
              <a:buFont typeface="Arial" charset="0"/>
              <a:buNone/>
              <a:defRPr/>
            </a:pPr>
            <a:r>
              <a:rPr lang="tr-TR" sz="3200" b="1" dirty="0">
                <a:solidFill>
                  <a:schemeClr val="tx2"/>
                </a:solidFill>
              </a:rPr>
              <a:t>Oturum 1.3</a:t>
            </a:r>
          </a:p>
          <a:p>
            <a:pPr algn="ctr">
              <a:defRPr/>
            </a:pPr>
            <a:r>
              <a:rPr lang="tr-TR" sz="3200" b="1" dirty="0">
                <a:solidFill>
                  <a:schemeClr val="tx2"/>
                </a:solidFill>
                <a:latin typeface="Arial"/>
                <a:ea typeface="ＭＳ Ｐゴシック"/>
                <a:cs typeface="Arial"/>
              </a:rPr>
              <a:t>Uluslararası İşbirliğinin Siber Suç ve Elektronik Delillere ilişkin Hukuki Dayanakları</a:t>
            </a:r>
            <a:endParaRPr lang="tr-TR" sz="2800" b="1" dirty="0">
              <a:solidFill>
                <a:schemeClr val="tx2"/>
              </a:solidFill>
              <a:cs typeface="Aria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B8B1E30B-8BA8-43FF-9499-2681949A33FE}"/>
              </a:ext>
            </a:extLst>
          </p:cNvPr>
          <p:cNvSpPr txBox="1"/>
          <p:nvPr/>
        </p:nvSpPr>
        <p:spPr>
          <a:xfrm>
            <a:off x="2170598" y="5547504"/>
            <a:ext cx="4588778" cy="523220"/>
          </a:xfrm>
          <a:prstGeom prst="rect">
            <a:avLst/>
          </a:prstGeom>
          <a:noFill/>
        </p:spPr>
        <p:txBody>
          <a:bodyPr wrap="square">
            <a:spAutoFit/>
          </a:bodyPr>
          <a:lstStyle/>
          <a:p>
            <a:pPr algn="ctr"/>
            <a:r>
              <a:rPr lang="tr-TR" sz="2800" b="1">
                <a:solidFill>
                  <a:schemeClr val="tx2"/>
                </a:solidFill>
              </a:rPr>
              <a:t>- </a:t>
            </a:r>
            <a:r>
              <a:rPr lang="tr-TR" sz="2800" b="1" dirty="0">
                <a:solidFill>
                  <a:schemeClr val="tx2"/>
                </a:solidFill>
              </a:rPr>
              <a:t>ç</a:t>
            </a:r>
            <a:r>
              <a:rPr lang="tr-TR" sz="2800" b="1" smtClean="0">
                <a:solidFill>
                  <a:schemeClr val="tx2"/>
                </a:solidFill>
              </a:rPr>
              <a:t>evrim içi sürüm </a:t>
            </a:r>
            <a:r>
              <a:rPr lang="tr-TR" sz="2800" b="1" dirty="0">
                <a:solidFill>
                  <a:schemeClr val="tx2"/>
                </a:solidFill>
              </a:rPr>
              <a:t>-</a:t>
            </a:r>
            <a:endParaRPr lang="tr-TR" sz="2800" dirty="0"/>
          </a:p>
        </p:txBody>
      </p:sp>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solidFill>
                  <a:schemeClr val="bg1"/>
                </a:solidFill>
                <a:cs typeface="Calibri" panose="020F0502020204030204" pitchFamily="34" charset="0"/>
              </a:rPr>
              <a:t>Avrupa Konseyi Budapeşte </a:t>
            </a:r>
          </a:p>
          <a:p>
            <a:pPr algn="r"/>
            <a:r>
              <a:rPr lang="tr-TR" sz="3200" b="1" dirty="0">
                <a:solidFill>
                  <a:schemeClr val="bg1"/>
                </a:solidFill>
                <a:cs typeface="Calibri" panose="020F0502020204030204" pitchFamily="34" charset="0"/>
              </a:rPr>
              <a:t>Siber Suç Sözleşmesi</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072937"/>
            <a:ext cx="4572000" cy="6986528"/>
          </a:xfrm>
          <a:prstGeom prst="rect">
            <a:avLst/>
          </a:prstGeom>
        </p:spPr>
        <p:txBody>
          <a:bodyPr>
            <a:spAutoFit/>
          </a:bodyPr>
          <a:lstStyle/>
          <a:p>
            <a:pPr>
              <a:defRPr/>
            </a:pPr>
            <a:endParaRPr lang="en-GB" sz="2000" b="1" dirty="0"/>
          </a:p>
          <a:p>
            <a:pPr marL="342900" indent="-342900">
              <a:buFont typeface="Wingdings,Sans-Serif" pitchFamily="2" charset="2"/>
              <a:buChar char="ü"/>
              <a:defRPr/>
            </a:pPr>
            <a:r>
              <a:rPr lang="tr-TR" sz="2000" b="1" dirty="0">
                <a:latin typeface="Arial"/>
                <a:ea typeface="ＭＳ Ｐゴシック"/>
                <a:cs typeface="Arial"/>
              </a:rPr>
              <a:t>23 Kasım 2001 tarihinde Budapeşte'de imzaya açılmıştır</a:t>
            </a:r>
            <a:endParaRPr lang="tr-TR" sz="2000" dirty="0">
              <a:latin typeface="Arial"/>
              <a:ea typeface="ＭＳ Ｐゴシック"/>
              <a:cs typeface="Arial"/>
            </a:endParaRPr>
          </a:p>
          <a:p>
            <a:pPr marL="342900" indent="-342900">
              <a:buFont typeface="Wingdings,Sans-Serif" pitchFamily="2" charset="2"/>
              <a:buChar char="ü"/>
              <a:defRPr/>
            </a:pPr>
            <a:r>
              <a:rPr lang="tr-TR" sz="2000" b="1" dirty="0">
                <a:cs typeface="Arial"/>
              </a:rPr>
              <a:t>Siber Suç Sözleşmesi Komitesi (T-CY) kurulmuştur</a:t>
            </a:r>
            <a:endParaRPr lang="tr-TR" sz="2000" dirty="0">
              <a:cs typeface="Arial"/>
            </a:endParaRPr>
          </a:p>
          <a:p>
            <a:pPr marL="342900" indent="-342900">
              <a:buFont typeface="Wingdings,Sans-Serif" pitchFamily="2" charset="2"/>
              <a:buChar char="ü"/>
              <a:defRPr/>
            </a:pPr>
            <a:r>
              <a:rPr lang="tr-TR" sz="2000" b="1" dirty="0">
                <a:cs typeface="Arial"/>
              </a:rPr>
              <a:t>Her ülkenin katılımına açıktır</a:t>
            </a:r>
            <a:endParaRPr lang="tr-TR" dirty="0"/>
          </a:p>
          <a:p>
            <a:pPr>
              <a:defRPr/>
            </a:pPr>
            <a:endParaRPr lang="tr-TR" sz="2000" b="1" dirty="0"/>
          </a:p>
          <a:p>
            <a:pPr marL="457200" indent="-457200">
              <a:buFont typeface="Wingdings"/>
              <a:buChar char="ü"/>
              <a:defRPr/>
            </a:pPr>
            <a:r>
              <a:rPr lang="tr-TR" sz="2000" b="1" dirty="0">
                <a:latin typeface="Arial"/>
                <a:ea typeface="ＭＳ Ｐゴシック"/>
                <a:cs typeface="Arial"/>
              </a:rPr>
              <a:t>Kasım 2020 itibariyle:</a:t>
            </a:r>
          </a:p>
          <a:p>
            <a:pPr marL="342900" indent="-342900">
              <a:buFont typeface="Arial" pitchFamily="34" charset="0"/>
              <a:buChar char="•"/>
              <a:defRPr/>
            </a:pPr>
            <a:r>
              <a:rPr lang="tr-TR" sz="2000" b="1" dirty="0">
                <a:latin typeface="Arial"/>
                <a:ea typeface="ＭＳ Ｐゴシック"/>
                <a:cs typeface="Arial"/>
              </a:rPr>
              <a:t>65 taraf ülke </a:t>
            </a:r>
            <a:r>
              <a:rPr lang="tr-TR" sz="2000" dirty="0">
                <a:latin typeface="Arial"/>
                <a:ea typeface="ＭＳ Ｐゴシック"/>
                <a:cs typeface="Arial"/>
              </a:rPr>
              <a:t>(Avrupa Konseyi üyesi 44 ülke ve Arjantin, Avustralya, </a:t>
            </a:r>
            <a:r>
              <a:rPr lang="tr-TR" sz="2000" dirty="0" err="1">
                <a:latin typeface="Arial"/>
                <a:ea typeface="ＭＳ Ｐゴシック"/>
                <a:cs typeface="Arial"/>
              </a:rPr>
              <a:t>Kabo</a:t>
            </a:r>
            <a:r>
              <a:rPr lang="tr-TR" sz="2000" dirty="0">
                <a:latin typeface="Arial"/>
                <a:ea typeface="ＭＳ Ｐゴシック"/>
                <a:cs typeface="Arial"/>
              </a:rPr>
              <a:t> Verde, Kanada, Şili, Kolombiya, Kosta Rika, Dominik Cumhuriyeti, Gana, İsrail, Japonya, </a:t>
            </a:r>
            <a:r>
              <a:rPr lang="tr-TR" sz="2000" dirty="0" err="1">
                <a:latin typeface="Arial"/>
                <a:ea typeface="ＭＳ Ｐゴシック"/>
                <a:cs typeface="Arial"/>
              </a:rPr>
              <a:t>Mauritius</a:t>
            </a:r>
            <a:r>
              <a:rPr lang="tr-TR" sz="2000" dirty="0">
                <a:latin typeface="Arial"/>
                <a:ea typeface="ＭＳ Ｐゴシック"/>
                <a:cs typeface="Arial"/>
              </a:rPr>
              <a:t>, Fas, Panama, Paraguay, Peru, Filipinler, Senegal, Sri Lanka, Tonga ve ABD)</a:t>
            </a:r>
          </a:p>
          <a:p>
            <a:pPr marL="342900" indent="-342900">
              <a:buFont typeface="Arial" pitchFamily="34" charset="0"/>
              <a:buChar char="•"/>
              <a:defRPr/>
            </a:pPr>
            <a:endParaRPr lang="tr-TR" sz="2000" dirty="0">
              <a:cs typeface="Arial"/>
            </a:endParaRPr>
          </a:p>
          <a:p>
            <a:pPr>
              <a:defRPr/>
            </a:pPr>
            <a:endParaRPr lang="tr-TR" sz="2200" b="1" dirty="0"/>
          </a:p>
          <a:p>
            <a:pPr marL="800100" lvl="1" indent="-342900">
              <a:buFont typeface="Wingdings" pitchFamily="2" charset="2"/>
              <a:buChar char="ü"/>
            </a:pPr>
            <a:endParaRPr lang="tr-TR" sz="2200" dirty="0"/>
          </a:p>
          <a:p>
            <a:pPr>
              <a:defRPr/>
            </a:pPr>
            <a:endParaRPr lang="en-GB" sz="2200" b="1" dirty="0"/>
          </a:p>
          <a:p>
            <a:pPr marL="800100" lvl="1" indent="-342900">
              <a:buFont typeface="Wingdings" pitchFamily="2" charset="2"/>
              <a:buChar char="ü"/>
            </a:pPr>
            <a:endParaRPr lang="en-GB" sz="2200" dirty="0"/>
          </a:p>
        </p:txBody>
      </p:sp>
      <p:sp>
        <p:nvSpPr>
          <p:cNvPr id="5" name="Rectangle 4">
            <a:extLst>
              <a:ext uri="{FF2B5EF4-FFF2-40B4-BE49-F238E27FC236}">
                <a16:creationId xmlns:a16="http://schemas.microsoft.com/office/drawing/2014/main" id="{CBF6D94C-E963-2548-B312-315B2A8ACCD5}"/>
              </a:ext>
            </a:extLst>
          </p:cNvPr>
          <p:cNvSpPr/>
          <p:nvPr/>
        </p:nvSpPr>
        <p:spPr>
          <a:xfrm>
            <a:off x="4572000" y="1085294"/>
            <a:ext cx="4572000" cy="5940088"/>
          </a:xfrm>
          <a:prstGeom prst="rect">
            <a:avLst/>
          </a:prstGeom>
        </p:spPr>
        <p:txBody>
          <a:bodyPr>
            <a:spAutoFit/>
          </a:bodyPr>
          <a:lstStyle/>
          <a:p>
            <a:pPr marL="342900" indent="-342900">
              <a:buFont typeface="Arial" panose="020B0604020202020204" pitchFamily="34" charset="0"/>
              <a:buChar char="•"/>
              <a:defRPr/>
            </a:pPr>
            <a:r>
              <a:rPr lang="tr-TR" sz="2000" b="1" dirty="0">
                <a:latin typeface="Arial"/>
                <a:cs typeface="Arial"/>
              </a:rPr>
              <a:t>İmza sonrası onaylamayan taraf sayısı: 3 </a:t>
            </a:r>
            <a:endParaRPr lang="tr-TR" sz="2000" dirty="0">
              <a:cs typeface="Arial"/>
            </a:endParaRPr>
          </a:p>
          <a:p>
            <a:pPr marL="342900" indent="-342900">
              <a:buFont typeface="Arial,Sans-Serif" pitchFamily="34" charset="0"/>
              <a:buChar char="•"/>
              <a:defRPr/>
            </a:pPr>
            <a:r>
              <a:rPr lang="tr-TR" sz="2000" dirty="0">
                <a:latin typeface="Arial"/>
                <a:cs typeface="Arial"/>
              </a:rPr>
              <a:t>(İrlanda, İsveç, Güney Afrika)</a:t>
            </a:r>
          </a:p>
          <a:p>
            <a:pPr marL="342900" indent="-342900">
              <a:buFont typeface="Arial,Sans-Serif" pitchFamily="34" charset="0"/>
              <a:buChar char="•"/>
              <a:defRPr/>
            </a:pPr>
            <a:endParaRPr lang="tr-TR" sz="2000" dirty="0">
              <a:cs typeface="Arial"/>
            </a:endParaRPr>
          </a:p>
          <a:p>
            <a:pPr marL="342900" indent="-342900">
              <a:buFont typeface="Arial,Sans-Serif" pitchFamily="34" charset="0"/>
              <a:buChar char="•"/>
              <a:defRPr/>
            </a:pPr>
            <a:r>
              <a:rPr lang="tr-TR" sz="2000" b="1" dirty="0">
                <a:latin typeface="Arial"/>
                <a:cs typeface="Arial"/>
              </a:rPr>
              <a:t>İmzaya ve onaylamaya davet edilen ülke sayısı: 9</a:t>
            </a:r>
            <a:endParaRPr lang="tr-TR" sz="2000" dirty="0">
              <a:latin typeface="Arial"/>
              <a:cs typeface="Arial"/>
            </a:endParaRPr>
          </a:p>
          <a:p>
            <a:pPr marL="342900" indent="-342900">
              <a:buFont typeface="Arial,Sans-Serif" pitchFamily="34" charset="0"/>
              <a:buChar char="•"/>
              <a:defRPr/>
            </a:pPr>
            <a:r>
              <a:rPr lang="tr-TR" sz="2000" dirty="0">
                <a:latin typeface="Arial"/>
                <a:cs typeface="Arial"/>
              </a:rPr>
              <a:t>(Benin, Brezilya, Burkina Faso, Guatemala, Yeni Zelanda, Nijer, Nijerya, Tunus)</a:t>
            </a:r>
          </a:p>
          <a:p>
            <a:pPr marL="342900" indent="-342900">
              <a:buFont typeface="Arial,Sans-Serif" pitchFamily="34" charset="0"/>
              <a:buChar char="•"/>
              <a:defRPr/>
            </a:pPr>
            <a:endParaRPr lang="tr-TR" sz="2000" dirty="0">
              <a:cs typeface="Arial"/>
            </a:endParaRPr>
          </a:p>
          <a:p>
            <a:pPr marL="342900" indent="-342900">
              <a:buFont typeface="Arial,Sans-Serif" pitchFamily="34" charset="0"/>
              <a:buChar char="•"/>
              <a:defRPr/>
            </a:pPr>
            <a:r>
              <a:rPr lang="tr-TR" sz="2000" b="1" dirty="0">
                <a:latin typeface="Arial"/>
                <a:ea typeface="ＭＳ Ｐゴシック"/>
                <a:cs typeface="Arial"/>
              </a:rPr>
              <a:t>Ekim 2020 itibariyle toplam onay, imza ve davet sayısı: 77</a:t>
            </a:r>
            <a:endParaRPr lang="tr-TR" sz="2000" dirty="0">
              <a:latin typeface="Arial"/>
              <a:ea typeface="ＭＳ Ｐゴシック"/>
              <a:cs typeface="Arial"/>
            </a:endParaRPr>
          </a:p>
          <a:p>
            <a:pPr marL="285750" indent="-285750">
              <a:buFont typeface="Arial" pitchFamily="34" charset="0"/>
              <a:buChar char="•"/>
              <a:defRPr/>
            </a:pPr>
            <a:endParaRPr lang="tr-TR" sz="2000" dirty="0">
              <a:cs typeface="Arial"/>
            </a:endParaRPr>
          </a:p>
          <a:p>
            <a:pPr marL="342900" indent="-342900">
              <a:buFont typeface="Arial,Sans-Serif" pitchFamily="34" charset="0"/>
              <a:buChar char="•"/>
              <a:defRPr/>
            </a:pPr>
            <a:r>
              <a:rPr lang="tr-TR" sz="2000" b="1" dirty="0">
                <a:latin typeface="Arial"/>
                <a:cs typeface="Arial"/>
              </a:rPr>
              <a:t>Diğer pek çok ülke ise Budapeşte Sözleşmesi'ni ulusal mevzuatları için bir kılavuz olarak kullanmıştır</a:t>
            </a:r>
            <a:endParaRPr lang="tr-TR" sz="2000" dirty="0">
              <a:latin typeface="Arial"/>
              <a:cs typeface="Arial"/>
            </a:endParaRPr>
          </a:p>
          <a:p>
            <a:pPr marL="342900" indent="-342900">
              <a:buFont typeface="Arial" panose="020B0604020202020204" pitchFamily="34" charset="0"/>
              <a:buChar char="•"/>
              <a:defRPr/>
            </a:pPr>
            <a:endParaRPr lang="en-US" sz="2000" b="1" dirty="0">
              <a:cs typeface="Arial"/>
            </a:endParaRPr>
          </a:p>
          <a:p>
            <a:pPr marL="342900" indent="-342900">
              <a:buFont typeface="Arial" panose="020B0604020202020204" pitchFamily="34" charset="0"/>
              <a:buChar char="•"/>
              <a:defRPr/>
            </a:pPr>
            <a:endParaRPr lang="en-US" sz="2000" b="1" dirty="0"/>
          </a:p>
        </p:txBody>
      </p:sp>
    </p:spTree>
    <p:extLst>
      <p:ext uri="{BB962C8B-B14F-4D97-AF65-F5344CB8AC3E}">
        <p14:creationId xmlns:p14="http://schemas.microsoft.com/office/powerpoint/2010/main" val="10441923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Slide Number Placeholder 1">
            <a:extLst>
              <a:ext uri="{FF2B5EF4-FFF2-40B4-BE49-F238E27FC236}">
                <a16:creationId xmlns:a16="http://schemas.microsoft.com/office/drawing/2014/main" id="{CE969E5C-82EA-4D3D-8929-DA97BF12983C}"/>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144" name="TextBox 143">
            <a:extLst>
              <a:ext uri="{FF2B5EF4-FFF2-40B4-BE49-F238E27FC236}">
                <a16:creationId xmlns:a16="http://schemas.microsoft.com/office/drawing/2014/main" id="{75E153E7-57D2-4E89-A28B-0FE40CC377C8}"/>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146" name="Slide Number Placeholder 4">
            <a:extLst>
              <a:ext uri="{FF2B5EF4-FFF2-40B4-BE49-F238E27FC236}">
                <a16:creationId xmlns:a16="http://schemas.microsoft.com/office/drawing/2014/main" id="{5292D615-D9F4-4A75-91F0-DD6504B11964}"/>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47" name="Rectangle 146">
            <a:extLst>
              <a:ext uri="{FF2B5EF4-FFF2-40B4-BE49-F238E27FC236}">
                <a16:creationId xmlns:a16="http://schemas.microsoft.com/office/drawing/2014/main" id="{C8700ABF-74F0-4854-B5AE-91F99D55C299}"/>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8" name="Rectangle 4">
            <a:extLst>
              <a:ext uri="{FF2B5EF4-FFF2-40B4-BE49-F238E27FC236}">
                <a16:creationId xmlns:a16="http://schemas.microsoft.com/office/drawing/2014/main" id="{26E2B977-3E39-4EB8-A757-980081B3190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49" name="Rectangle 148">
            <a:extLst>
              <a:ext uri="{FF2B5EF4-FFF2-40B4-BE49-F238E27FC236}">
                <a16:creationId xmlns:a16="http://schemas.microsoft.com/office/drawing/2014/main" id="{95C3929D-C5B5-49F9-AC3F-CF6DA2F8E7C1}"/>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solidFill>
                  <a:schemeClr val="bg1"/>
                </a:solidFill>
                <a:cs typeface="Calibri" panose="020F0502020204030204" pitchFamily="34" charset="0"/>
              </a:rPr>
              <a:t>Avrupa Konseyi Budapeşte </a:t>
            </a:r>
          </a:p>
          <a:p>
            <a:pPr algn="r"/>
            <a:r>
              <a:rPr lang="tr-TR" sz="3200" b="1" dirty="0">
                <a:solidFill>
                  <a:schemeClr val="bg1"/>
                </a:solidFill>
                <a:cs typeface="Calibri" panose="020F0502020204030204" pitchFamily="34" charset="0"/>
              </a:rPr>
              <a:t>Siber Suç Sözleşmesi</a:t>
            </a:r>
          </a:p>
        </p:txBody>
      </p:sp>
      <p:pic>
        <p:nvPicPr>
          <p:cNvPr id="150" name="Picture 4">
            <a:extLst>
              <a:ext uri="{FF2B5EF4-FFF2-40B4-BE49-F238E27FC236}">
                <a16:creationId xmlns:a16="http://schemas.microsoft.com/office/drawing/2014/main" id="{CEF47A2B-D7FC-475D-9770-EC130536173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1" name="TextBox 150">
            <a:extLst>
              <a:ext uri="{FF2B5EF4-FFF2-40B4-BE49-F238E27FC236}">
                <a16:creationId xmlns:a16="http://schemas.microsoft.com/office/drawing/2014/main" id="{FA7A46AB-3391-4475-9D5F-04240CF80C68}"/>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52" name="TextBox 143">
            <a:extLst>
              <a:ext uri="{FF2B5EF4-FFF2-40B4-BE49-F238E27FC236}">
                <a16:creationId xmlns:a16="http://schemas.microsoft.com/office/drawing/2014/main" id="{8924E649-95E3-442F-83CA-C58BD9265267}"/>
              </a:ext>
            </a:extLst>
          </p:cNvPr>
          <p:cNvSpPr txBox="1">
            <a:spLocks noChangeArrowheads="1"/>
          </p:cNvSpPr>
          <p:nvPr/>
        </p:nvSpPr>
        <p:spPr bwMode="auto">
          <a:xfrm>
            <a:off x="288131" y="3622221"/>
            <a:ext cx="21955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4800" b="1" dirty="0">
                <a:latin typeface="Verdana" charset="0"/>
                <a:cs typeface="Verdana" charset="0"/>
              </a:rPr>
              <a:t>130</a:t>
            </a:r>
            <a:r>
              <a:rPr lang="en-GB" sz="4000" b="1" dirty="0">
                <a:latin typeface="Verdana" charset="0"/>
                <a:cs typeface="Verdana" charset="0"/>
              </a:rPr>
              <a:t>+</a:t>
            </a:r>
          </a:p>
        </p:txBody>
      </p:sp>
      <p:grpSp>
        <p:nvGrpSpPr>
          <p:cNvPr id="153" name="Group 152">
            <a:extLst>
              <a:ext uri="{FF2B5EF4-FFF2-40B4-BE49-F238E27FC236}">
                <a16:creationId xmlns:a16="http://schemas.microsoft.com/office/drawing/2014/main" id="{3C6D1116-DD8A-440A-8F9A-09E08F7313B9}"/>
              </a:ext>
            </a:extLst>
          </p:cNvPr>
          <p:cNvGrpSpPr>
            <a:grpSpLocks/>
          </p:cNvGrpSpPr>
          <p:nvPr/>
        </p:nvGrpSpPr>
        <p:grpSpPr bwMode="auto">
          <a:xfrm>
            <a:off x="359569" y="1180646"/>
            <a:ext cx="8424862" cy="3757613"/>
            <a:chOff x="-30650" y="0"/>
            <a:chExt cx="9372924" cy="4653136"/>
          </a:xfrm>
        </p:grpSpPr>
        <p:pic>
          <p:nvPicPr>
            <p:cNvPr id="154" name="Picture 153">
              <a:extLst>
                <a:ext uri="{FF2B5EF4-FFF2-40B4-BE49-F238E27FC236}">
                  <a16:creationId xmlns:a16="http://schemas.microsoft.com/office/drawing/2014/main" id="{415785B4-F620-43B8-B88A-F85CF2ED1AF4}"/>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285" name="Oval 284">
              <a:extLst>
                <a:ext uri="{FF2B5EF4-FFF2-40B4-BE49-F238E27FC236}">
                  <a16:creationId xmlns:a16="http://schemas.microsoft.com/office/drawing/2014/main" id="{77925D23-D596-4830-8EEF-78C0496F222D}"/>
                </a:ext>
              </a:extLst>
            </p:cNvPr>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6" name="Oval 285">
              <a:extLst>
                <a:ext uri="{FF2B5EF4-FFF2-40B4-BE49-F238E27FC236}">
                  <a16:creationId xmlns:a16="http://schemas.microsoft.com/office/drawing/2014/main" id="{27B4CF88-4594-4720-9193-E39E9A628211}"/>
                </a:ext>
              </a:extLst>
            </p:cNvPr>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7" name="Oval 286">
              <a:extLst>
                <a:ext uri="{FF2B5EF4-FFF2-40B4-BE49-F238E27FC236}">
                  <a16:creationId xmlns:a16="http://schemas.microsoft.com/office/drawing/2014/main" id="{1210C7AF-7DA3-49C0-ACCC-2C9628934E67}"/>
                </a:ext>
              </a:extLst>
            </p:cNvPr>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8" name="Oval 287">
              <a:extLst>
                <a:ext uri="{FF2B5EF4-FFF2-40B4-BE49-F238E27FC236}">
                  <a16:creationId xmlns:a16="http://schemas.microsoft.com/office/drawing/2014/main" id="{A9D43B90-345E-4117-B3B8-9FA656B35534}"/>
                </a:ext>
              </a:extLst>
            </p:cNvPr>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9" name="Oval 288">
              <a:extLst>
                <a:ext uri="{FF2B5EF4-FFF2-40B4-BE49-F238E27FC236}">
                  <a16:creationId xmlns:a16="http://schemas.microsoft.com/office/drawing/2014/main" id="{6FFA30A7-11BA-4872-BAFE-D75CCD1F11EA}"/>
                </a:ext>
              </a:extLst>
            </p:cNvPr>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0" name="Oval 289">
              <a:extLst>
                <a:ext uri="{FF2B5EF4-FFF2-40B4-BE49-F238E27FC236}">
                  <a16:creationId xmlns:a16="http://schemas.microsoft.com/office/drawing/2014/main" id="{F6FBE6A4-1363-46F0-849C-42968F662A0C}"/>
                </a:ext>
              </a:extLst>
            </p:cNvPr>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1" name="Oval 290">
              <a:extLst>
                <a:ext uri="{FF2B5EF4-FFF2-40B4-BE49-F238E27FC236}">
                  <a16:creationId xmlns:a16="http://schemas.microsoft.com/office/drawing/2014/main" id="{F2B51B40-742E-4630-BD28-954CFE20505D}"/>
                </a:ext>
              </a:extLst>
            </p:cNvPr>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2" name="Oval 291">
              <a:extLst>
                <a:ext uri="{FF2B5EF4-FFF2-40B4-BE49-F238E27FC236}">
                  <a16:creationId xmlns:a16="http://schemas.microsoft.com/office/drawing/2014/main" id="{8242A950-A306-4FE5-B8D6-E682E099FBA2}"/>
                </a:ext>
              </a:extLst>
            </p:cNvPr>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3" name="Oval 292">
              <a:extLst>
                <a:ext uri="{FF2B5EF4-FFF2-40B4-BE49-F238E27FC236}">
                  <a16:creationId xmlns:a16="http://schemas.microsoft.com/office/drawing/2014/main" id="{85DE0FD9-611F-418C-9D89-68155C6EBCED}"/>
                </a:ext>
              </a:extLst>
            </p:cNvPr>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4" name="Oval 293">
              <a:extLst>
                <a:ext uri="{FF2B5EF4-FFF2-40B4-BE49-F238E27FC236}">
                  <a16:creationId xmlns:a16="http://schemas.microsoft.com/office/drawing/2014/main" id="{B444F594-EBCF-4AF9-8991-EB9F9E0CCBA1}"/>
                </a:ext>
              </a:extLst>
            </p:cNvPr>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5" name="Oval 294">
              <a:extLst>
                <a:ext uri="{FF2B5EF4-FFF2-40B4-BE49-F238E27FC236}">
                  <a16:creationId xmlns:a16="http://schemas.microsoft.com/office/drawing/2014/main" id="{CB0EFBB4-5EF5-4F2C-8507-D27CAB758462}"/>
                </a:ext>
              </a:extLst>
            </p:cNvPr>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6" name="Oval 295">
              <a:extLst>
                <a:ext uri="{FF2B5EF4-FFF2-40B4-BE49-F238E27FC236}">
                  <a16:creationId xmlns:a16="http://schemas.microsoft.com/office/drawing/2014/main" id="{A74B40BF-2335-4AF0-A535-100024720AF1}"/>
                </a:ext>
              </a:extLst>
            </p:cNvPr>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7" name="Oval 296">
              <a:extLst>
                <a:ext uri="{FF2B5EF4-FFF2-40B4-BE49-F238E27FC236}">
                  <a16:creationId xmlns:a16="http://schemas.microsoft.com/office/drawing/2014/main" id="{AC38FE48-43B7-45D6-934E-6A2FC41AC5EC}"/>
                </a:ext>
              </a:extLst>
            </p:cNvPr>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8" name="Oval 297">
              <a:extLst>
                <a:ext uri="{FF2B5EF4-FFF2-40B4-BE49-F238E27FC236}">
                  <a16:creationId xmlns:a16="http://schemas.microsoft.com/office/drawing/2014/main" id="{1F64CEDF-E211-49BD-AAAD-348AC3E9A7C7}"/>
                </a:ext>
              </a:extLst>
            </p:cNvPr>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9" name="Oval 298">
              <a:extLst>
                <a:ext uri="{FF2B5EF4-FFF2-40B4-BE49-F238E27FC236}">
                  <a16:creationId xmlns:a16="http://schemas.microsoft.com/office/drawing/2014/main" id="{EB5794F3-2E98-4B00-9B3A-D9FDBC266395}"/>
                </a:ext>
              </a:extLst>
            </p:cNvPr>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0" name="Oval 299">
              <a:extLst>
                <a:ext uri="{FF2B5EF4-FFF2-40B4-BE49-F238E27FC236}">
                  <a16:creationId xmlns:a16="http://schemas.microsoft.com/office/drawing/2014/main" id="{BE8E1D08-2749-4555-995B-1A8F993C38E5}"/>
                </a:ext>
              </a:extLst>
            </p:cNvPr>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1" name="Oval 300">
              <a:extLst>
                <a:ext uri="{FF2B5EF4-FFF2-40B4-BE49-F238E27FC236}">
                  <a16:creationId xmlns:a16="http://schemas.microsoft.com/office/drawing/2014/main" id="{1FA1FEC6-BA6F-4D5A-89B5-03D64723FF4C}"/>
                </a:ext>
              </a:extLst>
            </p:cNvPr>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2" name="Oval 301">
              <a:extLst>
                <a:ext uri="{FF2B5EF4-FFF2-40B4-BE49-F238E27FC236}">
                  <a16:creationId xmlns:a16="http://schemas.microsoft.com/office/drawing/2014/main" id="{498C363D-FDA1-4D11-A3DA-0148B1DFDBCF}"/>
                </a:ext>
              </a:extLst>
            </p:cNvPr>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3" name="Oval 302">
              <a:extLst>
                <a:ext uri="{FF2B5EF4-FFF2-40B4-BE49-F238E27FC236}">
                  <a16:creationId xmlns:a16="http://schemas.microsoft.com/office/drawing/2014/main" id="{2A76B685-4BAE-4550-ACB1-9CD05A30D466}"/>
                </a:ext>
              </a:extLst>
            </p:cNvPr>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4" name="Oval 303">
              <a:extLst>
                <a:ext uri="{FF2B5EF4-FFF2-40B4-BE49-F238E27FC236}">
                  <a16:creationId xmlns:a16="http://schemas.microsoft.com/office/drawing/2014/main" id="{00D54C92-9EAB-4DA5-95C7-1AEA81CD598C}"/>
                </a:ext>
              </a:extLst>
            </p:cNvPr>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5" name="Oval 304">
              <a:extLst>
                <a:ext uri="{FF2B5EF4-FFF2-40B4-BE49-F238E27FC236}">
                  <a16:creationId xmlns:a16="http://schemas.microsoft.com/office/drawing/2014/main" id="{6C43D362-0D82-431F-BD04-22AEE6473A9E}"/>
                </a:ext>
              </a:extLst>
            </p:cNvPr>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6" name="Oval 305">
              <a:extLst>
                <a:ext uri="{FF2B5EF4-FFF2-40B4-BE49-F238E27FC236}">
                  <a16:creationId xmlns:a16="http://schemas.microsoft.com/office/drawing/2014/main" id="{17589F2A-1658-41F9-8D4D-400AFE4425E4}"/>
                </a:ext>
              </a:extLst>
            </p:cNvPr>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7" name="Oval 306">
              <a:extLst>
                <a:ext uri="{FF2B5EF4-FFF2-40B4-BE49-F238E27FC236}">
                  <a16:creationId xmlns:a16="http://schemas.microsoft.com/office/drawing/2014/main" id="{395EB7E4-7454-4466-8D58-CF33EDB2A239}"/>
                </a:ext>
              </a:extLst>
            </p:cNvPr>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8" name="Oval 307">
              <a:extLst>
                <a:ext uri="{FF2B5EF4-FFF2-40B4-BE49-F238E27FC236}">
                  <a16:creationId xmlns:a16="http://schemas.microsoft.com/office/drawing/2014/main" id="{700F2B98-9254-402D-9E46-695F9FC632DB}"/>
                </a:ext>
              </a:extLst>
            </p:cNvPr>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9" name="Oval 308">
              <a:extLst>
                <a:ext uri="{FF2B5EF4-FFF2-40B4-BE49-F238E27FC236}">
                  <a16:creationId xmlns:a16="http://schemas.microsoft.com/office/drawing/2014/main" id="{8C8BCFAA-0542-4EFC-9E5F-C6E303D3F169}"/>
                </a:ext>
              </a:extLst>
            </p:cNvPr>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0" name="Oval 309">
              <a:extLst>
                <a:ext uri="{FF2B5EF4-FFF2-40B4-BE49-F238E27FC236}">
                  <a16:creationId xmlns:a16="http://schemas.microsoft.com/office/drawing/2014/main" id="{6F992C04-8975-491A-AA3E-79D35F0981FD}"/>
                </a:ext>
              </a:extLst>
            </p:cNvPr>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1" name="Oval 310">
              <a:extLst>
                <a:ext uri="{FF2B5EF4-FFF2-40B4-BE49-F238E27FC236}">
                  <a16:creationId xmlns:a16="http://schemas.microsoft.com/office/drawing/2014/main" id="{25D52023-EEDE-4E08-98CE-09B18CFD884E}"/>
                </a:ext>
              </a:extLst>
            </p:cNvPr>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2" name="Oval 311">
              <a:extLst>
                <a:ext uri="{FF2B5EF4-FFF2-40B4-BE49-F238E27FC236}">
                  <a16:creationId xmlns:a16="http://schemas.microsoft.com/office/drawing/2014/main" id="{EC420DD7-03E1-4E11-AB68-AD3C6EE230CC}"/>
                </a:ext>
              </a:extLst>
            </p:cNvPr>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3" name="Oval 312">
              <a:extLst>
                <a:ext uri="{FF2B5EF4-FFF2-40B4-BE49-F238E27FC236}">
                  <a16:creationId xmlns:a16="http://schemas.microsoft.com/office/drawing/2014/main" id="{2FB32B8E-2E05-46EE-9F85-EDC41B4AB13A}"/>
                </a:ext>
              </a:extLst>
            </p:cNvPr>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4" name="Oval 313">
              <a:extLst>
                <a:ext uri="{FF2B5EF4-FFF2-40B4-BE49-F238E27FC236}">
                  <a16:creationId xmlns:a16="http://schemas.microsoft.com/office/drawing/2014/main" id="{59A690A9-3599-47DF-B828-B44795F19F52}"/>
                </a:ext>
              </a:extLst>
            </p:cNvPr>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5" name="Oval 314">
              <a:extLst>
                <a:ext uri="{FF2B5EF4-FFF2-40B4-BE49-F238E27FC236}">
                  <a16:creationId xmlns:a16="http://schemas.microsoft.com/office/drawing/2014/main" id="{6558B9E2-28B6-4ED1-B934-A0FE7F0A2E80}"/>
                </a:ext>
              </a:extLst>
            </p:cNvPr>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6" name="Oval 315">
              <a:extLst>
                <a:ext uri="{FF2B5EF4-FFF2-40B4-BE49-F238E27FC236}">
                  <a16:creationId xmlns:a16="http://schemas.microsoft.com/office/drawing/2014/main" id="{CCCD3717-7AB5-4A52-A549-736AE3A4C6D1}"/>
                </a:ext>
              </a:extLst>
            </p:cNvPr>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7" name="Oval 316">
              <a:extLst>
                <a:ext uri="{FF2B5EF4-FFF2-40B4-BE49-F238E27FC236}">
                  <a16:creationId xmlns:a16="http://schemas.microsoft.com/office/drawing/2014/main" id="{72F3AFEA-94EE-4D2A-99E2-3A0FAB5959DC}"/>
                </a:ext>
              </a:extLst>
            </p:cNvPr>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8" name="Oval 317">
              <a:extLst>
                <a:ext uri="{FF2B5EF4-FFF2-40B4-BE49-F238E27FC236}">
                  <a16:creationId xmlns:a16="http://schemas.microsoft.com/office/drawing/2014/main" id="{F28D4986-868C-4C40-BA1A-43FC3D9A96B0}"/>
                </a:ext>
              </a:extLst>
            </p:cNvPr>
            <p:cNvSpPr/>
            <p:nvPr/>
          </p:nvSpPr>
          <p:spPr>
            <a:xfrm>
              <a:off x="4163941" y="957363"/>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9" name="Oval 318">
              <a:extLst>
                <a:ext uri="{FF2B5EF4-FFF2-40B4-BE49-F238E27FC236}">
                  <a16:creationId xmlns:a16="http://schemas.microsoft.com/office/drawing/2014/main" id="{3B738AF6-9A52-49E8-9D37-A0CBD4ED8A65}"/>
                </a:ext>
              </a:extLst>
            </p:cNvPr>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0" name="Oval 319">
              <a:extLst>
                <a:ext uri="{FF2B5EF4-FFF2-40B4-BE49-F238E27FC236}">
                  <a16:creationId xmlns:a16="http://schemas.microsoft.com/office/drawing/2014/main" id="{C1899B9B-BAE3-419B-BA59-68C8CB0155E7}"/>
                </a:ext>
              </a:extLst>
            </p:cNvPr>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1" name="Oval 320">
              <a:extLst>
                <a:ext uri="{FF2B5EF4-FFF2-40B4-BE49-F238E27FC236}">
                  <a16:creationId xmlns:a16="http://schemas.microsoft.com/office/drawing/2014/main" id="{24C985DB-3A36-4C38-94F7-79C1B332DE8A}"/>
                </a:ext>
              </a:extLst>
            </p:cNvPr>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2" name="Oval 321">
              <a:extLst>
                <a:ext uri="{FF2B5EF4-FFF2-40B4-BE49-F238E27FC236}">
                  <a16:creationId xmlns:a16="http://schemas.microsoft.com/office/drawing/2014/main" id="{ECC87AE7-4C2A-44FB-A8A3-3CE4E0CD7D70}"/>
                </a:ext>
              </a:extLst>
            </p:cNvPr>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3" name="Oval 322">
              <a:extLst>
                <a:ext uri="{FF2B5EF4-FFF2-40B4-BE49-F238E27FC236}">
                  <a16:creationId xmlns:a16="http://schemas.microsoft.com/office/drawing/2014/main" id="{CBE1B54A-4A9F-4BAC-A14A-D74DE8BE5066}"/>
                </a:ext>
              </a:extLst>
            </p:cNvPr>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4" name="Oval 323">
              <a:extLst>
                <a:ext uri="{FF2B5EF4-FFF2-40B4-BE49-F238E27FC236}">
                  <a16:creationId xmlns:a16="http://schemas.microsoft.com/office/drawing/2014/main" id="{8ECCB599-CB4B-413F-867F-12FFAB046D31}"/>
                </a:ext>
              </a:extLst>
            </p:cNvPr>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5" name="Oval 324">
              <a:extLst>
                <a:ext uri="{FF2B5EF4-FFF2-40B4-BE49-F238E27FC236}">
                  <a16:creationId xmlns:a16="http://schemas.microsoft.com/office/drawing/2014/main" id="{5959D785-AB56-4A8C-884E-3740CFF59C71}"/>
                </a:ext>
              </a:extLst>
            </p:cNvPr>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6" name="Oval 325">
              <a:extLst>
                <a:ext uri="{FF2B5EF4-FFF2-40B4-BE49-F238E27FC236}">
                  <a16:creationId xmlns:a16="http://schemas.microsoft.com/office/drawing/2014/main" id="{901E991F-E5C3-49E0-9AF1-48AB3C337A77}"/>
                </a:ext>
              </a:extLst>
            </p:cNvPr>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7" name="Oval 326">
              <a:extLst>
                <a:ext uri="{FF2B5EF4-FFF2-40B4-BE49-F238E27FC236}">
                  <a16:creationId xmlns:a16="http://schemas.microsoft.com/office/drawing/2014/main" id="{974AE864-433A-4404-AB69-BBC7983D11D1}"/>
                </a:ext>
              </a:extLst>
            </p:cNvPr>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8" name="Oval 327">
              <a:extLst>
                <a:ext uri="{FF2B5EF4-FFF2-40B4-BE49-F238E27FC236}">
                  <a16:creationId xmlns:a16="http://schemas.microsoft.com/office/drawing/2014/main" id="{108E7D24-7B02-4B1F-B136-189B96D20653}"/>
                </a:ext>
              </a:extLst>
            </p:cNvPr>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9" name="Oval 328">
              <a:extLst>
                <a:ext uri="{FF2B5EF4-FFF2-40B4-BE49-F238E27FC236}">
                  <a16:creationId xmlns:a16="http://schemas.microsoft.com/office/drawing/2014/main" id="{B2D53190-C640-42FB-9071-F25599798158}"/>
                </a:ext>
              </a:extLst>
            </p:cNvPr>
            <p:cNvSpPr/>
            <p:nvPr/>
          </p:nvSpPr>
          <p:spPr>
            <a:xfrm>
              <a:off x="4359983" y="1317111"/>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0" name="Oval 329">
              <a:extLst>
                <a:ext uri="{FF2B5EF4-FFF2-40B4-BE49-F238E27FC236}">
                  <a16:creationId xmlns:a16="http://schemas.microsoft.com/office/drawing/2014/main" id="{5D5AC11A-2B5D-49F0-85D7-BE666B33E2BB}"/>
                </a:ext>
              </a:extLst>
            </p:cNvPr>
            <p:cNvSpPr/>
            <p:nvPr/>
          </p:nvSpPr>
          <p:spPr>
            <a:xfrm>
              <a:off x="970753" y="1952076"/>
              <a:ext cx="72412"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1" name="Oval 330">
              <a:extLst>
                <a:ext uri="{FF2B5EF4-FFF2-40B4-BE49-F238E27FC236}">
                  <a16:creationId xmlns:a16="http://schemas.microsoft.com/office/drawing/2014/main" id="{C8AB4A9B-F091-4E0B-A486-56AA4BFF5E97}"/>
                </a:ext>
              </a:extLst>
            </p:cNvPr>
            <p:cNvSpPr/>
            <p:nvPr/>
          </p:nvSpPr>
          <p:spPr>
            <a:xfrm>
              <a:off x="1475870" y="2290200"/>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2" name="Oval 331">
              <a:extLst>
                <a:ext uri="{FF2B5EF4-FFF2-40B4-BE49-F238E27FC236}">
                  <a16:creationId xmlns:a16="http://schemas.microsoft.com/office/drawing/2014/main" id="{AB30A656-4416-4758-8F06-2AD17008A9F4}"/>
                </a:ext>
              </a:extLst>
            </p:cNvPr>
            <p:cNvSpPr/>
            <p:nvPr/>
          </p:nvSpPr>
          <p:spPr>
            <a:xfrm>
              <a:off x="1339878" y="2254815"/>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3" name="Oval 332">
              <a:extLst>
                <a:ext uri="{FF2B5EF4-FFF2-40B4-BE49-F238E27FC236}">
                  <a16:creationId xmlns:a16="http://schemas.microsoft.com/office/drawing/2014/main" id="{41DC3904-238A-40B4-9237-571C683DD5A6}"/>
                </a:ext>
              </a:extLst>
            </p:cNvPr>
            <p:cNvSpPr/>
            <p:nvPr/>
          </p:nvSpPr>
          <p:spPr>
            <a:xfrm>
              <a:off x="2051633" y="3788168"/>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4" name="Oval 333">
              <a:extLst>
                <a:ext uri="{FF2B5EF4-FFF2-40B4-BE49-F238E27FC236}">
                  <a16:creationId xmlns:a16="http://schemas.microsoft.com/office/drawing/2014/main" id="{D080842B-28FB-42FB-BEF3-EC6064E1C0B5}"/>
                </a:ext>
              </a:extLst>
            </p:cNvPr>
            <p:cNvSpPr/>
            <p:nvPr/>
          </p:nvSpPr>
          <p:spPr>
            <a:xfrm>
              <a:off x="1836163" y="3829450"/>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5" name="Oval 334">
              <a:extLst>
                <a:ext uri="{FF2B5EF4-FFF2-40B4-BE49-F238E27FC236}">
                  <a16:creationId xmlns:a16="http://schemas.microsoft.com/office/drawing/2014/main" id="{153692B9-9076-43D2-8227-323965C92569}"/>
                </a:ext>
              </a:extLst>
            </p:cNvPr>
            <p:cNvSpPr/>
            <p:nvPr/>
          </p:nvSpPr>
          <p:spPr>
            <a:xfrm>
              <a:off x="3563452" y="1556943"/>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6" name="Oval 335">
              <a:extLst>
                <a:ext uri="{FF2B5EF4-FFF2-40B4-BE49-F238E27FC236}">
                  <a16:creationId xmlns:a16="http://schemas.microsoft.com/office/drawing/2014/main" id="{54209E90-88CA-4BB3-96AE-4FC207679F41}"/>
                </a:ext>
              </a:extLst>
            </p:cNvPr>
            <p:cNvSpPr/>
            <p:nvPr/>
          </p:nvSpPr>
          <p:spPr>
            <a:xfrm>
              <a:off x="3275571" y="2132933"/>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7" name="Oval 336">
              <a:extLst>
                <a:ext uri="{FF2B5EF4-FFF2-40B4-BE49-F238E27FC236}">
                  <a16:creationId xmlns:a16="http://schemas.microsoft.com/office/drawing/2014/main" id="{97C78444-BEFC-4422-BA55-6C1D7C968AAF}"/>
                </a:ext>
              </a:extLst>
            </p:cNvPr>
            <p:cNvSpPr/>
            <p:nvPr/>
          </p:nvSpPr>
          <p:spPr>
            <a:xfrm>
              <a:off x="7164619" y="2097548"/>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8" name="Oval 337">
              <a:extLst>
                <a:ext uri="{FF2B5EF4-FFF2-40B4-BE49-F238E27FC236}">
                  <a16:creationId xmlns:a16="http://schemas.microsoft.com/office/drawing/2014/main" id="{DAC85E00-AFCB-49B5-856E-2FF57AC7D782}"/>
                </a:ext>
              </a:extLst>
            </p:cNvPr>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9" name="Oval 338">
              <a:extLst>
                <a:ext uri="{FF2B5EF4-FFF2-40B4-BE49-F238E27FC236}">
                  <a16:creationId xmlns:a16="http://schemas.microsoft.com/office/drawing/2014/main" id="{FD718EC8-642A-4256-861D-D56F006E2DB1}"/>
                </a:ext>
              </a:extLst>
            </p:cNvPr>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0" name="Oval 339">
              <a:extLst>
                <a:ext uri="{FF2B5EF4-FFF2-40B4-BE49-F238E27FC236}">
                  <a16:creationId xmlns:a16="http://schemas.microsoft.com/office/drawing/2014/main" id="{4943296F-0683-44CD-9826-53088D85D3F0}"/>
                </a:ext>
              </a:extLst>
            </p:cNvPr>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1" name="Oval 340">
              <a:extLst>
                <a:ext uri="{FF2B5EF4-FFF2-40B4-BE49-F238E27FC236}">
                  <a16:creationId xmlns:a16="http://schemas.microsoft.com/office/drawing/2014/main" id="{2AB8B266-30BB-4776-803F-BC7C8C62DCE7}"/>
                </a:ext>
              </a:extLst>
            </p:cNvPr>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2" name="Oval 341">
              <a:extLst>
                <a:ext uri="{FF2B5EF4-FFF2-40B4-BE49-F238E27FC236}">
                  <a16:creationId xmlns:a16="http://schemas.microsoft.com/office/drawing/2014/main" id="{F2B7F067-C074-4027-8D6F-5584DE4F469A}"/>
                </a:ext>
              </a:extLst>
            </p:cNvPr>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3" name="Oval 342">
              <a:extLst>
                <a:ext uri="{FF2B5EF4-FFF2-40B4-BE49-F238E27FC236}">
                  <a16:creationId xmlns:a16="http://schemas.microsoft.com/office/drawing/2014/main" id="{BCE74A74-8FB0-464B-A6C7-961D469F8DC1}"/>
                </a:ext>
              </a:extLst>
            </p:cNvPr>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4" name="Oval 343">
              <a:extLst>
                <a:ext uri="{FF2B5EF4-FFF2-40B4-BE49-F238E27FC236}">
                  <a16:creationId xmlns:a16="http://schemas.microsoft.com/office/drawing/2014/main" id="{C5B824BF-7C00-4125-976D-0651CFE8B0EE}"/>
                </a:ext>
              </a:extLst>
            </p:cNvPr>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5" name="Oval 344">
              <a:extLst>
                <a:ext uri="{FF2B5EF4-FFF2-40B4-BE49-F238E27FC236}">
                  <a16:creationId xmlns:a16="http://schemas.microsoft.com/office/drawing/2014/main" id="{378834A3-FE07-44EB-BE0B-98D93F1ACAF1}"/>
                </a:ext>
              </a:extLst>
            </p:cNvPr>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6" name="Oval 345">
              <a:extLst>
                <a:ext uri="{FF2B5EF4-FFF2-40B4-BE49-F238E27FC236}">
                  <a16:creationId xmlns:a16="http://schemas.microsoft.com/office/drawing/2014/main" id="{418EBE18-0658-49CF-A050-025481F4AEF6}"/>
                </a:ext>
              </a:extLst>
            </p:cNvPr>
            <p:cNvSpPr/>
            <p:nvPr/>
          </p:nvSpPr>
          <p:spPr>
            <a:xfrm>
              <a:off x="2124045" y="3345854"/>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7" name="Oval 346">
              <a:extLst>
                <a:ext uri="{FF2B5EF4-FFF2-40B4-BE49-F238E27FC236}">
                  <a16:creationId xmlns:a16="http://schemas.microsoft.com/office/drawing/2014/main" id="{5DFF1007-D870-4D69-B112-42A97E4CB8EC}"/>
                </a:ext>
              </a:extLst>
            </p:cNvPr>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8" name="Oval 347">
              <a:extLst>
                <a:ext uri="{FF2B5EF4-FFF2-40B4-BE49-F238E27FC236}">
                  <a16:creationId xmlns:a16="http://schemas.microsoft.com/office/drawing/2014/main" id="{2EF979C9-9F7E-4BE0-AB20-8E8A3039A94A}"/>
                </a:ext>
              </a:extLst>
            </p:cNvPr>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9" name="Oval 348">
              <a:extLst>
                <a:ext uri="{FF2B5EF4-FFF2-40B4-BE49-F238E27FC236}">
                  <a16:creationId xmlns:a16="http://schemas.microsoft.com/office/drawing/2014/main" id="{3E29011A-ABC8-4273-99D2-B8AD0B891238}"/>
                </a:ext>
              </a:extLst>
            </p:cNvPr>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0" name="Oval 349">
              <a:extLst>
                <a:ext uri="{FF2B5EF4-FFF2-40B4-BE49-F238E27FC236}">
                  <a16:creationId xmlns:a16="http://schemas.microsoft.com/office/drawing/2014/main" id="{5C618181-DD37-4CAF-BD94-463D1ED19693}"/>
                </a:ext>
              </a:extLst>
            </p:cNvPr>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1" name="Oval 350">
              <a:extLst>
                <a:ext uri="{FF2B5EF4-FFF2-40B4-BE49-F238E27FC236}">
                  <a16:creationId xmlns:a16="http://schemas.microsoft.com/office/drawing/2014/main" id="{FD606C4E-E08A-48B4-A082-E47E0AAADD25}"/>
                </a:ext>
              </a:extLst>
            </p:cNvPr>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2" name="Oval 351">
              <a:extLst>
                <a:ext uri="{FF2B5EF4-FFF2-40B4-BE49-F238E27FC236}">
                  <a16:creationId xmlns:a16="http://schemas.microsoft.com/office/drawing/2014/main" id="{C84CC3C6-FB43-4F79-A00F-239279BEB24F}"/>
                </a:ext>
              </a:extLst>
            </p:cNvPr>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3" name="Oval 352">
              <a:extLst>
                <a:ext uri="{FF2B5EF4-FFF2-40B4-BE49-F238E27FC236}">
                  <a16:creationId xmlns:a16="http://schemas.microsoft.com/office/drawing/2014/main" id="{D72A1F37-AD2F-41F8-B668-E08DC81FDE8F}"/>
                </a:ext>
              </a:extLst>
            </p:cNvPr>
            <p:cNvSpPr/>
            <p:nvPr/>
          </p:nvSpPr>
          <p:spPr>
            <a:xfrm>
              <a:off x="3729469" y="2321654"/>
              <a:ext cx="70646"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4" name="Oval 353">
              <a:extLst>
                <a:ext uri="{FF2B5EF4-FFF2-40B4-BE49-F238E27FC236}">
                  <a16:creationId xmlns:a16="http://schemas.microsoft.com/office/drawing/2014/main" id="{8909500A-578D-4071-B203-E2FF5D82C3DB}"/>
                </a:ext>
              </a:extLst>
            </p:cNvPr>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5" name="Oval 354">
              <a:extLst>
                <a:ext uri="{FF2B5EF4-FFF2-40B4-BE49-F238E27FC236}">
                  <a16:creationId xmlns:a16="http://schemas.microsoft.com/office/drawing/2014/main" id="{DBABA28A-4518-41B6-A23C-C193CE81A596}"/>
                </a:ext>
              </a:extLst>
            </p:cNvPr>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6" name="Oval 355">
              <a:extLst>
                <a:ext uri="{FF2B5EF4-FFF2-40B4-BE49-F238E27FC236}">
                  <a16:creationId xmlns:a16="http://schemas.microsoft.com/office/drawing/2014/main" id="{6A32943A-D4B9-4E42-AE66-12EC980BDB6D}"/>
                </a:ext>
              </a:extLst>
            </p:cNvPr>
            <p:cNvSpPr/>
            <p:nvPr/>
          </p:nvSpPr>
          <p:spPr>
            <a:xfrm>
              <a:off x="3948471" y="2087719"/>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7" name="Oval 356">
              <a:extLst>
                <a:ext uri="{FF2B5EF4-FFF2-40B4-BE49-F238E27FC236}">
                  <a16:creationId xmlns:a16="http://schemas.microsoft.com/office/drawing/2014/main" id="{6099E4E4-19D6-4FFF-A6C7-DF478467D942}"/>
                </a:ext>
              </a:extLst>
            </p:cNvPr>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8" name="Oval 357">
              <a:extLst>
                <a:ext uri="{FF2B5EF4-FFF2-40B4-BE49-F238E27FC236}">
                  <a16:creationId xmlns:a16="http://schemas.microsoft.com/office/drawing/2014/main" id="{A03D84F7-7E56-4F6A-AABC-EB62C1F2E3DF}"/>
                </a:ext>
              </a:extLst>
            </p:cNvPr>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9" name="Oval 358">
              <a:extLst>
                <a:ext uri="{FF2B5EF4-FFF2-40B4-BE49-F238E27FC236}">
                  <a16:creationId xmlns:a16="http://schemas.microsoft.com/office/drawing/2014/main" id="{A5A62327-1A2B-4129-B743-00DEDF2523FB}"/>
                </a:ext>
              </a:extLst>
            </p:cNvPr>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0" name="Oval 359">
              <a:extLst>
                <a:ext uri="{FF2B5EF4-FFF2-40B4-BE49-F238E27FC236}">
                  <a16:creationId xmlns:a16="http://schemas.microsoft.com/office/drawing/2014/main" id="{5BE47995-2FA8-41EF-953D-9E1740BAC19F}"/>
                </a:ext>
              </a:extLst>
            </p:cNvPr>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1" name="Oval 360">
              <a:extLst>
                <a:ext uri="{FF2B5EF4-FFF2-40B4-BE49-F238E27FC236}">
                  <a16:creationId xmlns:a16="http://schemas.microsoft.com/office/drawing/2014/main" id="{9FF3C24F-B20F-4A75-8029-ED49E935C7F1}"/>
                </a:ext>
              </a:extLst>
            </p:cNvPr>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2" name="Oval 361">
              <a:extLst>
                <a:ext uri="{FF2B5EF4-FFF2-40B4-BE49-F238E27FC236}">
                  <a16:creationId xmlns:a16="http://schemas.microsoft.com/office/drawing/2014/main" id="{4F465A89-B204-4F2B-8B82-9DF95E570331}"/>
                </a:ext>
              </a:extLst>
            </p:cNvPr>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3" name="Oval 362">
              <a:extLst>
                <a:ext uri="{FF2B5EF4-FFF2-40B4-BE49-F238E27FC236}">
                  <a16:creationId xmlns:a16="http://schemas.microsoft.com/office/drawing/2014/main" id="{10DA4821-9B08-464F-95AB-42421A32FF33}"/>
                </a:ext>
              </a:extLst>
            </p:cNvPr>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4" name="Oval 363">
              <a:extLst>
                <a:ext uri="{FF2B5EF4-FFF2-40B4-BE49-F238E27FC236}">
                  <a16:creationId xmlns:a16="http://schemas.microsoft.com/office/drawing/2014/main" id="{E36A43BA-D375-4BD2-9F39-325AB8BF6625}"/>
                </a:ext>
              </a:extLst>
            </p:cNvPr>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5" name="Oval 364">
              <a:extLst>
                <a:ext uri="{FF2B5EF4-FFF2-40B4-BE49-F238E27FC236}">
                  <a16:creationId xmlns:a16="http://schemas.microsoft.com/office/drawing/2014/main" id="{C6EDAF8C-BCDC-4007-9A46-1AEB177A8793}"/>
                </a:ext>
              </a:extLst>
            </p:cNvPr>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6" name="Oval 365">
              <a:extLst>
                <a:ext uri="{FF2B5EF4-FFF2-40B4-BE49-F238E27FC236}">
                  <a16:creationId xmlns:a16="http://schemas.microsoft.com/office/drawing/2014/main" id="{E12A3704-79D7-4E0D-AC3C-207557786465}"/>
                </a:ext>
              </a:extLst>
            </p:cNvPr>
            <p:cNvSpPr/>
            <p:nvPr/>
          </p:nvSpPr>
          <p:spPr>
            <a:xfrm>
              <a:off x="3588178" y="2341312"/>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7" name="Oval 366">
              <a:extLst>
                <a:ext uri="{FF2B5EF4-FFF2-40B4-BE49-F238E27FC236}">
                  <a16:creationId xmlns:a16="http://schemas.microsoft.com/office/drawing/2014/main" id="{D7AF4E50-71C9-475B-8568-9C025A36DF21}"/>
                </a:ext>
              </a:extLst>
            </p:cNvPr>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8" name="Oval 367">
              <a:extLst>
                <a:ext uri="{FF2B5EF4-FFF2-40B4-BE49-F238E27FC236}">
                  <a16:creationId xmlns:a16="http://schemas.microsoft.com/office/drawing/2014/main" id="{D61DBFA4-28C2-4172-98BE-FF50DB547A2D}"/>
                </a:ext>
              </a:extLst>
            </p:cNvPr>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9" name="Oval 368">
              <a:extLst>
                <a:ext uri="{FF2B5EF4-FFF2-40B4-BE49-F238E27FC236}">
                  <a16:creationId xmlns:a16="http://schemas.microsoft.com/office/drawing/2014/main" id="{53A2D64F-0A6F-44BF-AEF1-DA8B68EBA71F}"/>
                </a:ext>
              </a:extLst>
            </p:cNvPr>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0" name="Oval 369">
              <a:extLst>
                <a:ext uri="{FF2B5EF4-FFF2-40B4-BE49-F238E27FC236}">
                  <a16:creationId xmlns:a16="http://schemas.microsoft.com/office/drawing/2014/main" id="{A0AFAE5B-926F-45F9-B1C7-3826128A5B4E}"/>
                </a:ext>
              </a:extLst>
            </p:cNvPr>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1" name="Oval 370">
              <a:extLst>
                <a:ext uri="{FF2B5EF4-FFF2-40B4-BE49-F238E27FC236}">
                  <a16:creationId xmlns:a16="http://schemas.microsoft.com/office/drawing/2014/main" id="{96493444-CF67-49DF-BA13-3672F53901D8}"/>
                </a:ext>
              </a:extLst>
            </p:cNvPr>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2" name="Oval 371">
              <a:extLst>
                <a:ext uri="{FF2B5EF4-FFF2-40B4-BE49-F238E27FC236}">
                  <a16:creationId xmlns:a16="http://schemas.microsoft.com/office/drawing/2014/main" id="{ABB6AB7E-2BAA-4FF6-BC10-1FF56A4031DC}"/>
                </a:ext>
              </a:extLst>
            </p:cNvPr>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3" name="Oval 372">
              <a:extLst>
                <a:ext uri="{FF2B5EF4-FFF2-40B4-BE49-F238E27FC236}">
                  <a16:creationId xmlns:a16="http://schemas.microsoft.com/office/drawing/2014/main" id="{50F23429-D574-46D8-B823-8B8D304DC566}"/>
                </a:ext>
              </a:extLst>
            </p:cNvPr>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4" name="Oval 373">
              <a:extLst>
                <a:ext uri="{FF2B5EF4-FFF2-40B4-BE49-F238E27FC236}">
                  <a16:creationId xmlns:a16="http://schemas.microsoft.com/office/drawing/2014/main" id="{E1E35B13-0760-4722-8AFE-C2F98C42B676}"/>
                </a:ext>
              </a:extLst>
            </p:cNvPr>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5" name="Oval 374">
              <a:extLst>
                <a:ext uri="{FF2B5EF4-FFF2-40B4-BE49-F238E27FC236}">
                  <a16:creationId xmlns:a16="http://schemas.microsoft.com/office/drawing/2014/main" id="{0FD5195D-3F94-4E66-9198-16C5E1CB522D}"/>
                </a:ext>
              </a:extLst>
            </p:cNvPr>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6" name="Oval 375">
              <a:extLst>
                <a:ext uri="{FF2B5EF4-FFF2-40B4-BE49-F238E27FC236}">
                  <a16:creationId xmlns:a16="http://schemas.microsoft.com/office/drawing/2014/main" id="{D6153574-DCBF-4C1E-96F5-EF59418C6292}"/>
                </a:ext>
              </a:extLst>
            </p:cNvPr>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7" name="Oval 376">
              <a:extLst>
                <a:ext uri="{FF2B5EF4-FFF2-40B4-BE49-F238E27FC236}">
                  <a16:creationId xmlns:a16="http://schemas.microsoft.com/office/drawing/2014/main" id="{246CE9CD-D2CD-4BCA-ABF5-349405F40B14}"/>
                </a:ext>
              </a:extLst>
            </p:cNvPr>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8" name="Oval 377">
              <a:extLst>
                <a:ext uri="{FF2B5EF4-FFF2-40B4-BE49-F238E27FC236}">
                  <a16:creationId xmlns:a16="http://schemas.microsoft.com/office/drawing/2014/main" id="{D1E10E4E-116A-499F-8B80-DD0D04996A8E}"/>
                </a:ext>
              </a:extLst>
            </p:cNvPr>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9" name="Oval 378">
              <a:extLst>
                <a:ext uri="{FF2B5EF4-FFF2-40B4-BE49-F238E27FC236}">
                  <a16:creationId xmlns:a16="http://schemas.microsoft.com/office/drawing/2014/main" id="{EC221C07-76A9-4921-B52D-2EE69B837B19}"/>
                </a:ext>
              </a:extLst>
            </p:cNvPr>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0" name="Oval 379">
              <a:extLst>
                <a:ext uri="{FF2B5EF4-FFF2-40B4-BE49-F238E27FC236}">
                  <a16:creationId xmlns:a16="http://schemas.microsoft.com/office/drawing/2014/main" id="{B807EE3B-E703-4AD2-9E2B-AF134FBDED7A}"/>
                </a:ext>
              </a:extLst>
            </p:cNvPr>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1" name="Oval 380">
              <a:extLst>
                <a:ext uri="{FF2B5EF4-FFF2-40B4-BE49-F238E27FC236}">
                  <a16:creationId xmlns:a16="http://schemas.microsoft.com/office/drawing/2014/main" id="{679D8A16-7947-47E7-B82C-686DAED67234}"/>
                </a:ext>
              </a:extLst>
            </p:cNvPr>
            <p:cNvSpPr/>
            <p:nvPr/>
          </p:nvSpPr>
          <p:spPr>
            <a:xfrm>
              <a:off x="4766196" y="1492071"/>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2" name="Oval 381">
              <a:extLst>
                <a:ext uri="{FF2B5EF4-FFF2-40B4-BE49-F238E27FC236}">
                  <a16:creationId xmlns:a16="http://schemas.microsoft.com/office/drawing/2014/main" id="{0AC9CB91-08F0-4E5C-A492-144063872693}"/>
                </a:ext>
              </a:extLst>
            </p:cNvPr>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3" name="Oval 382">
              <a:extLst>
                <a:ext uri="{FF2B5EF4-FFF2-40B4-BE49-F238E27FC236}">
                  <a16:creationId xmlns:a16="http://schemas.microsoft.com/office/drawing/2014/main" id="{7DE1491D-9F3A-4882-8B64-74EC9B4F367C}"/>
                </a:ext>
              </a:extLst>
            </p:cNvPr>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4" name="Oval 383">
              <a:extLst>
                <a:ext uri="{FF2B5EF4-FFF2-40B4-BE49-F238E27FC236}">
                  <a16:creationId xmlns:a16="http://schemas.microsoft.com/office/drawing/2014/main" id="{27443F79-9B72-495C-ACE9-4AAE0E5E94D3}"/>
                </a:ext>
              </a:extLst>
            </p:cNvPr>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5" name="Oval 384">
              <a:extLst>
                <a:ext uri="{FF2B5EF4-FFF2-40B4-BE49-F238E27FC236}">
                  <a16:creationId xmlns:a16="http://schemas.microsoft.com/office/drawing/2014/main" id="{A6FED8AB-F102-41C3-A95A-0097CB267C5E}"/>
                </a:ext>
              </a:extLst>
            </p:cNvPr>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6" name="Oval 385">
              <a:extLst>
                <a:ext uri="{FF2B5EF4-FFF2-40B4-BE49-F238E27FC236}">
                  <a16:creationId xmlns:a16="http://schemas.microsoft.com/office/drawing/2014/main" id="{D3A747DF-41E9-44C2-BFE7-0B1D1FBD870C}"/>
                </a:ext>
              </a:extLst>
            </p:cNvPr>
            <p:cNvSpPr/>
            <p:nvPr/>
          </p:nvSpPr>
          <p:spPr>
            <a:xfrm>
              <a:off x="3805414" y="2317722"/>
              <a:ext cx="72411"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7" name="Oval 386">
              <a:extLst>
                <a:ext uri="{FF2B5EF4-FFF2-40B4-BE49-F238E27FC236}">
                  <a16:creationId xmlns:a16="http://schemas.microsoft.com/office/drawing/2014/main" id="{579E20CB-5D5F-44A5-8AB7-6DEDE4471C04}"/>
                </a:ext>
              </a:extLst>
            </p:cNvPr>
            <p:cNvSpPr/>
            <p:nvPr/>
          </p:nvSpPr>
          <p:spPr>
            <a:xfrm>
              <a:off x="3959068" y="2296097"/>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8" name="Oval 387">
              <a:extLst>
                <a:ext uri="{FF2B5EF4-FFF2-40B4-BE49-F238E27FC236}">
                  <a16:creationId xmlns:a16="http://schemas.microsoft.com/office/drawing/2014/main" id="{A10AC7A8-5EFC-4E48-8829-235A6AFD965C}"/>
                </a:ext>
              </a:extLst>
            </p:cNvPr>
            <p:cNvSpPr/>
            <p:nvPr/>
          </p:nvSpPr>
          <p:spPr>
            <a:xfrm>
              <a:off x="1548282" y="2781659"/>
              <a:ext cx="70646"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9" name="Oval 388">
              <a:extLst>
                <a:ext uri="{FF2B5EF4-FFF2-40B4-BE49-F238E27FC236}">
                  <a16:creationId xmlns:a16="http://schemas.microsoft.com/office/drawing/2014/main" id="{0089E05E-D829-4FF9-A5FB-31DA1D609FCB}"/>
                </a:ext>
              </a:extLst>
            </p:cNvPr>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0" name="Oval 389">
              <a:extLst>
                <a:ext uri="{FF2B5EF4-FFF2-40B4-BE49-F238E27FC236}">
                  <a16:creationId xmlns:a16="http://schemas.microsoft.com/office/drawing/2014/main" id="{31C10C76-9203-4F7A-B9AA-9C165F41C817}"/>
                </a:ext>
              </a:extLst>
            </p:cNvPr>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1" name="Oval 390">
              <a:extLst>
                <a:ext uri="{FF2B5EF4-FFF2-40B4-BE49-F238E27FC236}">
                  <a16:creationId xmlns:a16="http://schemas.microsoft.com/office/drawing/2014/main" id="{D004386F-AED8-46B2-B8ED-9C0F81847921}"/>
                </a:ext>
              </a:extLst>
            </p:cNvPr>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2" name="Oval 391">
              <a:extLst>
                <a:ext uri="{FF2B5EF4-FFF2-40B4-BE49-F238E27FC236}">
                  <a16:creationId xmlns:a16="http://schemas.microsoft.com/office/drawing/2014/main" id="{B3517CCB-C680-466B-9A34-3C299615EF37}"/>
                </a:ext>
              </a:extLst>
            </p:cNvPr>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3" name="Oval 392">
              <a:extLst>
                <a:ext uri="{FF2B5EF4-FFF2-40B4-BE49-F238E27FC236}">
                  <a16:creationId xmlns:a16="http://schemas.microsoft.com/office/drawing/2014/main" id="{6D48013A-67FC-406B-AFEF-22B18DF3D945}"/>
                </a:ext>
              </a:extLst>
            </p:cNvPr>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4" name="Oval 393">
              <a:extLst>
                <a:ext uri="{FF2B5EF4-FFF2-40B4-BE49-F238E27FC236}">
                  <a16:creationId xmlns:a16="http://schemas.microsoft.com/office/drawing/2014/main" id="{3050709B-3FFC-4D36-A533-5574E621CBBE}"/>
                </a:ext>
              </a:extLst>
            </p:cNvPr>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5" name="Oval 394">
              <a:extLst>
                <a:ext uri="{FF2B5EF4-FFF2-40B4-BE49-F238E27FC236}">
                  <a16:creationId xmlns:a16="http://schemas.microsoft.com/office/drawing/2014/main" id="{FF70EEDE-8BFD-43E6-B84C-33FF3C3E8EB2}"/>
                </a:ext>
              </a:extLst>
            </p:cNvPr>
            <p:cNvSpPr/>
            <p:nvPr/>
          </p:nvSpPr>
          <p:spPr>
            <a:xfrm>
              <a:off x="4015585" y="1446856"/>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6" name="Oval 395">
              <a:extLst>
                <a:ext uri="{FF2B5EF4-FFF2-40B4-BE49-F238E27FC236}">
                  <a16:creationId xmlns:a16="http://schemas.microsoft.com/office/drawing/2014/main" id="{191AD4F1-548B-4E80-828E-57DCAC422B22}"/>
                </a:ext>
              </a:extLst>
            </p:cNvPr>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7" name="Oval 396">
              <a:extLst>
                <a:ext uri="{FF2B5EF4-FFF2-40B4-BE49-F238E27FC236}">
                  <a16:creationId xmlns:a16="http://schemas.microsoft.com/office/drawing/2014/main" id="{4BC386E8-53A7-4F73-A3D5-2E701C5629EB}"/>
                </a:ext>
              </a:extLst>
            </p:cNvPr>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8" name="Oval 397">
              <a:extLst>
                <a:ext uri="{FF2B5EF4-FFF2-40B4-BE49-F238E27FC236}">
                  <a16:creationId xmlns:a16="http://schemas.microsoft.com/office/drawing/2014/main" id="{4724BBF6-8B75-4843-BD66-8C1C78A3E598}"/>
                </a:ext>
              </a:extLst>
            </p:cNvPr>
            <p:cNvSpPr/>
            <p:nvPr/>
          </p:nvSpPr>
          <p:spPr>
            <a:xfrm>
              <a:off x="8748850" y="3172860"/>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9" name="Oval 398">
              <a:extLst>
                <a:ext uri="{FF2B5EF4-FFF2-40B4-BE49-F238E27FC236}">
                  <a16:creationId xmlns:a16="http://schemas.microsoft.com/office/drawing/2014/main" id="{65B87422-0FC1-4967-A3F6-002DA88E56CE}"/>
                </a:ext>
              </a:extLst>
            </p:cNvPr>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0" name="Oval 399">
              <a:extLst>
                <a:ext uri="{FF2B5EF4-FFF2-40B4-BE49-F238E27FC236}">
                  <a16:creationId xmlns:a16="http://schemas.microsoft.com/office/drawing/2014/main" id="{7BB83C0C-8500-4044-AF34-764250AEDB92}"/>
                </a:ext>
              </a:extLst>
            </p:cNvPr>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1" name="Oval 400">
              <a:extLst>
                <a:ext uri="{FF2B5EF4-FFF2-40B4-BE49-F238E27FC236}">
                  <a16:creationId xmlns:a16="http://schemas.microsoft.com/office/drawing/2014/main" id="{249D161F-C9D2-4E4E-861C-D9D0FADF7009}"/>
                </a:ext>
              </a:extLst>
            </p:cNvPr>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2" name="Oval 401">
              <a:extLst>
                <a:ext uri="{FF2B5EF4-FFF2-40B4-BE49-F238E27FC236}">
                  <a16:creationId xmlns:a16="http://schemas.microsoft.com/office/drawing/2014/main" id="{9617F5C9-58E4-4037-A08A-D4637A3DCCC3}"/>
                </a:ext>
              </a:extLst>
            </p:cNvPr>
            <p:cNvSpPr/>
            <p:nvPr/>
          </p:nvSpPr>
          <p:spPr>
            <a:xfrm>
              <a:off x="3805414" y="1193263"/>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grpSp>
      <p:sp>
        <p:nvSpPr>
          <p:cNvPr id="403" name="TextBox 134">
            <a:extLst>
              <a:ext uri="{FF2B5EF4-FFF2-40B4-BE49-F238E27FC236}">
                <a16:creationId xmlns:a16="http://schemas.microsoft.com/office/drawing/2014/main" id="{2E5AA73A-AC34-40C9-A612-CE0DBB9DB8CA}"/>
              </a:ext>
            </a:extLst>
          </p:cNvPr>
          <p:cNvSpPr txBox="1">
            <a:spLocks noChangeArrowheads="1"/>
          </p:cNvSpPr>
          <p:nvPr/>
        </p:nvSpPr>
        <p:spPr bwMode="auto">
          <a:xfrm>
            <a:off x="143669" y="5063671"/>
            <a:ext cx="27590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tr-TR" sz="1400" b="1" dirty="0">
                <a:latin typeface="Verdana"/>
                <a:ea typeface="MS PGothic"/>
                <a:cs typeface="Verdana"/>
              </a:rPr>
              <a:t>Budapeşte Sözleşmesi</a:t>
            </a:r>
            <a:endParaRPr lang="tr-TR" sz="1400" b="1" dirty="0">
              <a:latin typeface="Verdana" charset="0"/>
              <a:cs typeface="Verdana"/>
            </a:endParaRPr>
          </a:p>
          <a:p>
            <a:r>
              <a:rPr lang="tr-TR" sz="1400" b="1" dirty="0">
                <a:latin typeface="Verdana"/>
                <a:ea typeface="MS PGothic"/>
                <a:cs typeface="Verdana"/>
              </a:rPr>
              <a:t>Onaylayan/katılan: </a:t>
            </a:r>
            <a:r>
              <a:rPr lang="tr-TR" sz="2800" b="1" dirty="0">
                <a:solidFill>
                  <a:srgbClr val="FF0000"/>
                </a:solidFill>
                <a:latin typeface="Verdana"/>
                <a:ea typeface="MS PGothic"/>
                <a:cs typeface="Verdana"/>
              </a:rPr>
              <a:t>65</a:t>
            </a:r>
          </a:p>
        </p:txBody>
      </p:sp>
      <p:sp>
        <p:nvSpPr>
          <p:cNvPr id="404" name="TextBox 135">
            <a:extLst>
              <a:ext uri="{FF2B5EF4-FFF2-40B4-BE49-F238E27FC236}">
                <a16:creationId xmlns:a16="http://schemas.microsoft.com/office/drawing/2014/main" id="{ACA3C856-3FDF-4EAB-A18B-80766F4ED767}"/>
              </a:ext>
            </a:extLst>
          </p:cNvPr>
          <p:cNvSpPr txBox="1">
            <a:spLocks noChangeArrowheads="1"/>
          </p:cNvSpPr>
          <p:nvPr/>
        </p:nvSpPr>
        <p:spPr bwMode="auto">
          <a:xfrm>
            <a:off x="143669" y="5781692"/>
            <a:ext cx="27590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tr-TR" sz="1400" b="1" dirty="0">
                <a:latin typeface="Verdana"/>
                <a:ea typeface="MS PGothic"/>
                <a:cs typeface="Verdana"/>
              </a:rPr>
              <a:t>İmzalayan: 3</a:t>
            </a:r>
          </a:p>
        </p:txBody>
      </p:sp>
      <p:sp>
        <p:nvSpPr>
          <p:cNvPr id="405" name="TextBox 136">
            <a:extLst>
              <a:ext uri="{FF2B5EF4-FFF2-40B4-BE49-F238E27FC236}">
                <a16:creationId xmlns:a16="http://schemas.microsoft.com/office/drawing/2014/main" id="{A8808567-EB31-4853-B41D-F107788F9B34}"/>
              </a:ext>
            </a:extLst>
          </p:cNvPr>
          <p:cNvSpPr txBox="1">
            <a:spLocks noChangeArrowheads="1"/>
          </p:cNvSpPr>
          <p:nvPr/>
        </p:nvSpPr>
        <p:spPr bwMode="auto">
          <a:xfrm>
            <a:off x="121545" y="6121152"/>
            <a:ext cx="2420838" cy="54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tr-TR" sz="1400" b="1" dirty="0">
                <a:latin typeface="Verdana"/>
                <a:ea typeface="MS PGothic"/>
                <a:cs typeface="Verdana" charset="0"/>
              </a:rPr>
              <a:t>Katılmaya davet edilen:  9</a:t>
            </a:r>
          </a:p>
        </p:txBody>
      </p:sp>
      <p:sp>
        <p:nvSpPr>
          <p:cNvPr id="406" name="TextBox 137">
            <a:extLst>
              <a:ext uri="{FF2B5EF4-FFF2-40B4-BE49-F238E27FC236}">
                <a16:creationId xmlns:a16="http://schemas.microsoft.com/office/drawing/2014/main" id="{B38F34A9-9CD3-4DF5-B0F9-6BD415C585D2}"/>
              </a:ext>
            </a:extLst>
          </p:cNvPr>
          <p:cNvSpPr txBox="1">
            <a:spLocks noChangeArrowheads="1"/>
          </p:cNvSpPr>
          <p:nvPr/>
        </p:nvSpPr>
        <p:spPr bwMode="auto">
          <a:xfrm>
            <a:off x="3663950" y="5276618"/>
            <a:ext cx="4868491"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tr-TR" sz="1400" b="1" dirty="0">
                <a:latin typeface="Verdana"/>
                <a:ea typeface="MS PGothic"/>
                <a:cs typeface="Verdana"/>
              </a:rPr>
              <a:t>Mevzuatı/taslak mevzuatı büyük ölçüde Budapeşte Sözleşmesi'ne uygun olan diğer ülkeler = 20</a:t>
            </a:r>
          </a:p>
        </p:txBody>
      </p:sp>
      <p:sp>
        <p:nvSpPr>
          <p:cNvPr id="407" name="Oval 406">
            <a:extLst>
              <a:ext uri="{FF2B5EF4-FFF2-40B4-BE49-F238E27FC236}">
                <a16:creationId xmlns:a16="http://schemas.microsoft.com/office/drawing/2014/main" id="{E6228F80-1499-4074-A9FB-ED59F091663E}"/>
              </a:ext>
            </a:extLst>
          </p:cNvPr>
          <p:cNvSpPr/>
          <p:nvPr/>
        </p:nvSpPr>
        <p:spPr>
          <a:xfrm>
            <a:off x="2807494" y="5729627"/>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8" name="Oval 407">
            <a:extLst>
              <a:ext uri="{FF2B5EF4-FFF2-40B4-BE49-F238E27FC236}">
                <a16:creationId xmlns:a16="http://schemas.microsoft.com/office/drawing/2014/main" id="{56CAD098-44FA-4DAC-ADC9-239C13FD0907}"/>
              </a:ext>
            </a:extLst>
          </p:cNvPr>
          <p:cNvSpPr/>
          <p:nvPr/>
        </p:nvSpPr>
        <p:spPr>
          <a:xfrm>
            <a:off x="2807494" y="5276619"/>
            <a:ext cx="360362" cy="381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9" name="Oval 408">
            <a:extLst>
              <a:ext uri="{FF2B5EF4-FFF2-40B4-BE49-F238E27FC236}">
                <a16:creationId xmlns:a16="http://schemas.microsoft.com/office/drawing/2014/main" id="{37896D79-0902-4D38-94DF-4C554EDC7B04}"/>
              </a:ext>
            </a:extLst>
          </p:cNvPr>
          <p:cNvSpPr/>
          <p:nvPr/>
        </p:nvSpPr>
        <p:spPr>
          <a:xfrm>
            <a:off x="2807494" y="6161353"/>
            <a:ext cx="366712" cy="360362"/>
          </a:xfrm>
          <a:prstGeom prst="ellipse">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0" name="Oval 409">
            <a:extLst>
              <a:ext uri="{FF2B5EF4-FFF2-40B4-BE49-F238E27FC236}">
                <a16:creationId xmlns:a16="http://schemas.microsoft.com/office/drawing/2014/main" id="{3886BC1B-5305-4224-9603-49255AB944F5}"/>
              </a:ext>
            </a:extLst>
          </p:cNvPr>
          <p:cNvSpPr/>
          <p:nvPr/>
        </p:nvSpPr>
        <p:spPr>
          <a:xfrm>
            <a:off x="8352631" y="5314496"/>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1" name="TextBox 142">
            <a:extLst>
              <a:ext uri="{FF2B5EF4-FFF2-40B4-BE49-F238E27FC236}">
                <a16:creationId xmlns:a16="http://schemas.microsoft.com/office/drawing/2014/main" id="{3C21835E-06FB-4565-A6C5-C37241B38012}"/>
              </a:ext>
            </a:extLst>
          </p:cNvPr>
          <p:cNvSpPr txBox="1">
            <a:spLocks noChangeArrowheads="1"/>
          </p:cNvSpPr>
          <p:nvPr/>
        </p:nvSpPr>
        <p:spPr bwMode="auto">
          <a:xfrm>
            <a:off x="3600450" y="5945210"/>
            <a:ext cx="477244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tr-TR" sz="1400" b="1" dirty="0">
                <a:latin typeface="Verdana"/>
                <a:ea typeface="MS PGothic"/>
                <a:cs typeface="Verdana" charset="0"/>
              </a:rPr>
              <a:t>Mevzuatı Budapeşte = 50+Sözleşmesi'nden esinlenen diğer ülkeler </a:t>
            </a:r>
            <a:endParaRPr lang="tr-TR" sz="1400" dirty="0">
              <a:latin typeface="Verdana"/>
              <a:ea typeface="MS PGothic"/>
            </a:endParaRPr>
          </a:p>
        </p:txBody>
      </p:sp>
      <p:sp>
        <p:nvSpPr>
          <p:cNvPr id="412" name="Oval 411">
            <a:extLst>
              <a:ext uri="{FF2B5EF4-FFF2-40B4-BE49-F238E27FC236}">
                <a16:creationId xmlns:a16="http://schemas.microsoft.com/office/drawing/2014/main" id="{02CC6723-D6F6-4BBA-BE43-0F7D1345F030}"/>
              </a:ext>
            </a:extLst>
          </p:cNvPr>
          <p:cNvSpPr/>
          <p:nvPr/>
        </p:nvSpPr>
        <p:spPr>
          <a:xfrm>
            <a:off x="8352631" y="5882821"/>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3" name="Oval 412">
            <a:extLst>
              <a:ext uri="{FF2B5EF4-FFF2-40B4-BE49-F238E27FC236}">
                <a16:creationId xmlns:a16="http://schemas.microsoft.com/office/drawing/2014/main" id="{397467F4-1061-4C5F-9F3B-EAA042330D28}"/>
              </a:ext>
            </a:extLst>
          </p:cNvPr>
          <p:cNvSpPr/>
          <p:nvPr/>
        </p:nvSpPr>
        <p:spPr>
          <a:xfrm>
            <a:off x="1866106" y="2864984"/>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4" name="Oval 413">
            <a:extLst>
              <a:ext uri="{FF2B5EF4-FFF2-40B4-BE49-F238E27FC236}">
                <a16:creationId xmlns:a16="http://schemas.microsoft.com/office/drawing/2014/main" id="{B75B7AC2-9E91-4DDF-A12C-49E4B74BB4E7}"/>
              </a:ext>
            </a:extLst>
          </p:cNvPr>
          <p:cNvSpPr/>
          <p:nvPr/>
        </p:nvSpPr>
        <p:spPr>
          <a:xfrm>
            <a:off x="5199856" y="3488871"/>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5" name="Oval 414">
            <a:extLst>
              <a:ext uri="{FF2B5EF4-FFF2-40B4-BE49-F238E27FC236}">
                <a16:creationId xmlns:a16="http://schemas.microsoft.com/office/drawing/2014/main" id="{BA46FF39-9A88-402C-B6C9-61304B8DFDBA}"/>
              </a:ext>
            </a:extLst>
          </p:cNvPr>
          <p:cNvSpPr/>
          <p:nvPr/>
        </p:nvSpPr>
        <p:spPr>
          <a:xfrm>
            <a:off x="4034631" y="1715634"/>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6" name="Oval 415">
            <a:extLst>
              <a:ext uri="{FF2B5EF4-FFF2-40B4-BE49-F238E27FC236}">
                <a16:creationId xmlns:a16="http://schemas.microsoft.com/office/drawing/2014/main" id="{86A8DD70-4295-4B72-A216-3724DB3FC66D}"/>
              </a:ext>
            </a:extLst>
          </p:cNvPr>
          <p:cNvSpPr/>
          <p:nvPr/>
        </p:nvSpPr>
        <p:spPr>
          <a:xfrm>
            <a:off x="4639469" y="2041071"/>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7" name="Oval 416">
            <a:extLst>
              <a:ext uri="{FF2B5EF4-FFF2-40B4-BE49-F238E27FC236}">
                <a16:creationId xmlns:a16="http://schemas.microsoft.com/office/drawing/2014/main" id="{21DBB2C2-4356-4F43-BE1E-2D541DC4B822}"/>
              </a:ext>
            </a:extLst>
          </p:cNvPr>
          <p:cNvSpPr/>
          <p:nvPr/>
        </p:nvSpPr>
        <p:spPr>
          <a:xfrm>
            <a:off x="4831233" y="3088821"/>
            <a:ext cx="65088" cy="5715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8" name="Oval 417">
            <a:extLst>
              <a:ext uri="{FF2B5EF4-FFF2-40B4-BE49-F238E27FC236}">
                <a16:creationId xmlns:a16="http://schemas.microsoft.com/office/drawing/2014/main" id="{34221BB5-FC16-4621-AA74-F7FC8BD52EE4}"/>
              </a:ext>
            </a:extLst>
          </p:cNvPr>
          <p:cNvSpPr/>
          <p:nvPr/>
        </p:nvSpPr>
        <p:spPr>
          <a:xfrm>
            <a:off x="6430169" y="2631621"/>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9" name="Oval 418">
            <a:extLst>
              <a:ext uri="{FF2B5EF4-FFF2-40B4-BE49-F238E27FC236}">
                <a16:creationId xmlns:a16="http://schemas.microsoft.com/office/drawing/2014/main" id="{208DD957-1890-4451-9361-FF9E49F85ADA}"/>
              </a:ext>
            </a:extLst>
          </p:cNvPr>
          <p:cNvSpPr/>
          <p:nvPr/>
        </p:nvSpPr>
        <p:spPr>
          <a:xfrm>
            <a:off x="5399881" y="2071234"/>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0" name="Oval 419">
            <a:extLst>
              <a:ext uri="{FF2B5EF4-FFF2-40B4-BE49-F238E27FC236}">
                <a16:creationId xmlns:a16="http://schemas.microsoft.com/office/drawing/2014/main" id="{CB13EFBA-94DA-4855-BD33-936E7F4DC15D}"/>
              </a:ext>
            </a:extLst>
          </p:cNvPr>
          <p:cNvSpPr/>
          <p:nvPr/>
        </p:nvSpPr>
        <p:spPr bwMode="auto">
          <a:xfrm>
            <a:off x="3168129" y="2777299"/>
            <a:ext cx="65087" cy="58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1" name="Oval 420">
            <a:extLst>
              <a:ext uri="{FF2B5EF4-FFF2-40B4-BE49-F238E27FC236}">
                <a16:creationId xmlns:a16="http://schemas.microsoft.com/office/drawing/2014/main" id="{A52044E6-E7DB-4141-9E62-1E409FC076AC}"/>
              </a:ext>
            </a:extLst>
          </p:cNvPr>
          <p:cNvSpPr/>
          <p:nvPr/>
        </p:nvSpPr>
        <p:spPr bwMode="auto">
          <a:xfrm>
            <a:off x="1878905" y="3137339"/>
            <a:ext cx="65088" cy="58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2" name="Oval 421">
            <a:extLst>
              <a:ext uri="{FF2B5EF4-FFF2-40B4-BE49-F238E27FC236}">
                <a16:creationId xmlns:a16="http://schemas.microsoft.com/office/drawing/2014/main" id="{1B02A170-5D1F-4BA4-8416-B919DDCB376B}"/>
              </a:ext>
            </a:extLst>
          </p:cNvPr>
          <p:cNvSpPr/>
          <p:nvPr/>
        </p:nvSpPr>
        <p:spPr bwMode="auto">
          <a:xfrm>
            <a:off x="4255170" y="3582658"/>
            <a:ext cx="65087"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3" name="TextBox 282">
            <a:extLst>
              <a:ext uri="{FF2B5EF4-FFF2-40B4-BE49-F238E27FC236}">
                <a16:creationId xmlns:a16="http://schemas.microsoft.com/office/drawing/2014/main" id="{FC0339A4-032B-4EEE-A5CB-F60FFC2D33FF}"/>
              </a:ext>
            </a:extLst>
          </p:cNvPr>
          <p:cNvSpPr txBox="1"/>
          <p:nvPr/>
        </p:nvSpPr>
        <p:spPr>
          <a:xfrm>
            <a:off x="291640" y="4233282"/>
            <a:ext cx="2328529"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4000" b="1" dirty="0">
                <a:solidFill>
                  <a:schemeClr val="accent1">
                    <a:lumMod val="50000"/>
                  </a:schemeClr>
                </a:solidFill>
                <a:latin typeface="Verdana" panose="020B0604030504040204" pitchFamily="34" charset="0"/>
                <a:ea typeface="Verdana" panose="020B0604030504040204" pitchFamily="34" charset="0"/>
              </a:rPr>
              <a:t>150+</a:t>
            </a:r>
          </a:p>
        </p:txBody>
      </p:sp>
    </p:spTree>
    <p:extLst>
      <p:ext uri="{BB962C8B-B14F-4D97-AF65-F5344CB8AC3E}">
        <p14:creationId xmlns:p14="http://schemas.microsoft.com/office/powerpoint/2010/main" val="147010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12"/>
          <p:cNvSpPr txBox="1"/>
          <p:nvPr/>
        </p:nvSpPr>
        <p:spPr>
          <a:xfrm>
            <a:off x="179389" y="1104056"/>
            <a:ext cx="2786062" cy="5078313"/>
          </a:xfrm>
          <a:prstGeom prst="rect">
            <a:avLst/>
          </a:prstGeom>
          <a:solidFill>
            <a:srgbClr val="FFFF00"/>
          </a:solidFill>
          <a:ln>
            <a:solidFill>
              <a:schemeClr val="bg1">
                <a:lumMod val="50000"/>
              </a:schemeClr>
            </a:solidFill>
          </a:ln>
        </p:spPr>
        <p:txBody>
          <a:bodyPr>
            <a:spAutoFit/>
          </a:bodyPr>
          <a:lstStyle/>
          <a:p>
            <a:pPr fontAlgn="auto">
              <a:spcBef>
                <a:spcPts val="0"/>
              </a:spcBef>
              <a:spcAft>
                <a:spcPts val="0"/>
              </a:spcAft>
              <a:defRPr/>
            </a:pPr>
            <a:r>
              <a:rPr lang="tr-TR" b="1" dirty="0">
                <a:latin typeface="Verdana"/>
                <a:ea typeface="ＭＳ Ｐゴシック"/>
                <a:cs typeface="Verdana"/>
              </a:rPr>
              <a:t>Suç sayılan eylemler</a:t>
            </a:r>
          </a:p>
          <a:p>
            <a:pPr marL="342900" indent="-342900">
              <a:spcBef>
                <a:spcPts val="0"/>
              </a:spcBef>
              <a:spcAft>
                <a:spcPts val="0"/>
              </a:spcAft>
              <a:buFont typeface="Wingdings" pitchFamily="2" charset="2"/>
              <a:buChar char="§"/>
              <a:defRPr/>
            </a:pPr>
            <a:r>
              <a:rPr lang="tr-TR" dirty="0">
                <a:latin typeface="Verdana"/>
                <a:ea typeface="ＭＳ Ｐゴシック"/>
                <a:cs typeface="Verdana"/>
              </a:rPr>
              <a:t>Hukuka aykırı erişim</a:t>
            </a:r>
            <a:endParaRPr lang="tr-TR" dirty="0">
              <a:latin typeface="Verdana"/>
              <a:cs typeface="Verdana"/>
            </a:endParaRPr>
          </a:p>
          <a:p>
            <a:pPr marL="342900" indent="-342900" fontAlgn="auto">
              <a:spcBef>
                <a:spcPts val="0"/>
              </a:spcBef>
              <a:spcAft>
                <a:spcPts val="0"/>
              </a:spcAft>
              <a:buFont typeface="Wingdings" pitchFamily="2" charset="2"/>
              <a:buChar char="§"/>
              <a:defRPr/>
            </a:pPr>
            <a:r>
              <a:rPr lang="tr-TR" dirty="0">
                <a:latin typeface="Verdana"/>
                <a:ea typeface="ＭＳ Ｐゴシック"/>
                <a:cs typeface="Verdana"/>
              </a:rPr>
              <a:t>Hukuka aykırı müdahale</a:t>
            </a:r>
            <a:endParaRPr lang="tr-TR" dirty="0">
              <a:latin typeface="Verdana"/>
              <a:cs typeface="Verdana"/>
            </a:endParaRPr>
          </a:p>
          <a:p>
            <a:pPr marL="342900" indent="-342900">
              <a:spcBef>
                <a:spcPts val="0"/>
              </a:spcBef>
              <a:spcAft>
                <a:spcPts val="0"/>
              </a:spcAft>
              <a:buFont typeface="Wingdings" pitchFamily="2" charset="2"/>
              <a:buChar char="§"/>
              <a:defRPr/>
            </a:pPr>
            <a:r>
              <a:rPr lang="tr-TR" dirty="0">
                <a:latin typeface="Verdana"/>
                <a:ea typeface="ＭＳ Ｐゴシック"/>
                <a:cs typeface="Verdana"/>
              </a:rPr>
              <a:t>Veri müdahalesi</a:t>
            </a:r>
            <a:endParaRPr lang="tr-TR" dirty="0">
              <a:cs typeface="Arial"/>
            </a:endParaRPr>
          </a:p>
          <a:p>
            <a:pPr marL="342900" indent="-342900">
              <a:spcBef>
                <a:spcPts val="0"/>
              </a:spcBef>
              <a:spcAft>
                <a:spcPts val="0"/>
              </a:spcAft>
              <a:buFont typeface="Wingdings" pitchFamily="2" charset="2"/>
              <a:buChar char="§"/>
              <a:defRPr/>
            </a:pPr>
            <a:r>
              <a:rPr lang="tr-TR" dirty="0">
                <a:latin typeface="Verdana"/>
                <a:ea typeface="ＭＳ Ｐゴシック"/>
                <a:cs typeface="Verdana"/>
              </a:rPr>
              <a:t>Sistem müdahalesi</a:t>
            </a:r>
            <a:endParaRPr lang="tr-TR" dirty="0">
              <a:cs typeface="Arial"/>
            </a:endParaRPr>
          </a:p>
          <a:p>
            <a:pPr marL="342900" indent="-342900">
              <a:spcBef>
                <a:spcPts val="0"/>
              </a:spcBef>
              <a:spcAft>
                <a:spcPts val="0"/>
              </a:spcAft>
              <a:buFont typeface="Wingdings" pitchFamily="2" charset="2"/>
              <a:buChar char="§"/>
              <a:defRPr/>
            </a:pPr>
            <a:r>
              <a:rPr lang="tr-TR" dirty="0">
                <a:latin typeface="Verdana"/>
                <a:ea typeface="ＭＳ Ｐゴシック"/>
                <a:cs typeface="Verdana"/>
              </a:rPr>
              <a:t>Cihazların kötüye kullanımı</a:t>
            </a:r>
            <a:endParaRPr lang="tr-TR" dirty="0">
              <a:latin typeface="Verdana"/>
              <a:cs typeface="Verdana"/>
            </a:endParaRPr>
          </a:p>
          <a:p>
            <a:pPr marL="342900" indent="-342900">
              <a:spcBef>
                <a:spcPts val="0"/>
              </a:spcBef>
              <a:spcAft>
                <a:spcPts val="0"/>
              </a:spcAft>
              <a:buFont typeface="Wingdings" pitchFamily="2" charset="2"/>
              <a:buChar char="§"/>
              <a:defRPr/>
            </a:pPr>
            <a:r>
              <a:rPr lang="tr-TR" dirty="0">
                <a:latin typeface="Verdana"/>
                <a:ea typeface="ＭＳ Ｐゴシック"/>
                <a:cs typeface="Verdana"/>
              </a:rPr>
              <a:t>Sahtecilik ve dolandırıcılık</a:t>
            </a:r>
            <a:endParaRPr lang="tr-TR" dirty="0">
              <a:cs typeface="Arial"/>
            </a:endParaRPr>
          </a:p>
          <a:p>
            <a:pPr marL="342900" indent="-342900">
              <a:spcBef>
                <a:spcPts val="0"/>
              </a:spcBef>
              <a:spcAft>
                <a:spcPts val="0"/>
              </a:spcAft>
              <a:buFont typeface="Wingdings" pitchFamily="2" charset="2"/>
              <a:buChar char="§"/>
              <a:defRPr/>
            </a:pPr>
            <a:r>
              <a:rPr lang="tr-TR" dirty="0">
                <a:latin typeface="Verdana"/>
                <a:ea typeface="ＭＳ Ｐゴシック"/>
                <a:cs typeface="Verdana"/>
              </a:rPr>
              <a:t>Çocuk pornografisi</a:t>
            </a:r>
            <a:endParaRPr lang="tr-TR" dirty="0">
              <a:cs typeface="Arial"/>
            </a:endParaRPr>
          </a:p>
          <a:p>
            <a:pPr marL="342900" indent="-342900">
              <a:spcBef>
                <a:spcPts val="0"/>
              </a:spcBef>
              <a:spcAft>
                <a:spcPts val="0"/>
              </a:spcAft>
              <a:buFont typeface="Wingdings" pitchFamily="2" charset="2"/>
              <a:buChar char="§"/>
              <a:defRPr/>
            </a:pPr>
            <a:r>
              <a:rPr lang="tr-TR" dirty="0">
                <a:latin typeface="Verdana"/>
                <a:ea typeface="ＭＳ Ｐゴシック"/>
                <a:cs typeface="Verdana"/>
              </a:rPr>
              <a:t>Fikri mülkiyetle ilgili suçlar</a:t>
            </a:r>
            <a:endParaRPr lang="tr-TR" dirty="0">
              <a:latin typeface="Verdana"/>
              <a:cs typeface="Verdana"/>
            </a:endParaRPr>
          </a:p>
          <a:p>
            <a:pPr marL="342900" indent="-342900" fontAlgn="auto">
              <a:spcBef>
                <a:spcPts val="0"/>
              </a:spcBef>
              <a:spcAft>
                <a:spcPts val="0"/>
              </a:spcAft>
              <a:buFont typeface="Wingdings" pitchFamily="2" charset="2"/>
              <a:buChar char="§"/>
              <a:defRPr/>
            </a:pPr>
            <a:r>
              <a:rPr lang="tr-TR" dirty="0">
                <a:latin typeface="Verdana"/>
                <a:ea typeface="ＭＳ Ｐゴシック"/>
                <a:cs typeface="Verdana"/>
              </a:rPr>
              <a:t>Teşebbüs, yardım &amp; yataklık</a:t>
            </a:r>
          </a:p>
          <a:p>
            <a:pPr marL="342900" indent="-342900" fontAlgn="auto">
              <a:spcBef>
                <a:spcPts val="0"/>
              </a:spcBef>
              <a:spcAft>
                <a:spcPts val="0"/>
              </a:spcAft>
              <a:buFont typeface="Wingdings" pitchFamily="2" charset="2"/>
              <a:buChar char="§"/>
              <a:defRPr/>
            </a:pPr>
            <a:r>
              <a:rPr lang="tr-TR" dirty="0">
                <a:latin typeface="Verdana"/>
                <a:ea typeface="ＭＳ Ｐゴシック"/>
                <a:cs typeface="Verdana"/>
              </a:rPr>
              <a:t>Şirket sorumluluğu</a:t>
            </a:r>
          </a:p>
        </p:txBody>
      </p:sp>
      <p:sp>
        <p:nvSpPr>
          <p:cNvPr id="21" name="Textfeld 4"/>
          <p:cNvSpPr txBox="1"/>
          <p:nvPr/>
        </p:nvSpPr>
        <p:spPr>
          <a:xfrm>
            <a:off x="6462850" y="988127"/>
            <a:ext cx="2608261" cy="5262979"/>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tr-TR" sz="1600" b="1" dirty="0">
                <a:latin typeface="Verdana"/>
                <a:ea typeface="ＭＳ Ｐゴシック"/>
                <a:cs typeface="Verdana"/>
              </a:rPr>
              <a:t>Uluslararası İşbirliği</a:t>
            </a:r>
          </a:p>
          <a:p>
            <a:pPr marL="361950" indent="-361950" fontAlgn="auto">
              <a:spcBef>
                <a:spcPts val="0"/>
              </a:spcBef>
              <a:spcAft>
                <a:spcPts val="0"/>
              </a:spcAft>
              <a:buFont typeface="Wingdings" pitchFamily="2" charset="2"/>
              <a:buChar char="§"/>
              <a:defRPr/>
            </a:pPr>
            <a:r>
              <a:rPr lang="tr-TR" sz="1600" dirty="0">
                <a:latin typeface="Verdana"/>
                <a:ea typeface="ＭＳ Ｐゴシック"/>
                <a:cs typeface="Verdana"/>
              </a:rPr>
              <a:t>Suçluların iadesi</a:t>
            </a:r>
            <a:endParaRPr lang="tr-TR" sz="1600" dirty="0">
              <a:latin typeface="Verdana"/>
              <a:cs typeface="Verdana"/>
            </a:endParaRPr>
          </a:p>
          <a:p>
            <a:pPr marL="361950" indent="-361950" fontAlgn="auto">
              <a:spcBef>
                <a:spcPts val="0"/>
              </a:spcBef>
              <a:spcAft>
                <a:spcPts val="0"/>
              </a:spcAft>
              <a:buFont typeface="Wingdings" pitchFamily="2" charset="2"/>
              <a:buChar char="§"/>
              <a:defRPr/>
            </a:pPr>
            <a:r>
              <a:rPr lang="tr-TR" sz="1600" dirty="0">
                <a:latin typeface="Verdana"/>
                <a:ea typeface="ＭＳ Ｐゴシック"/>
                <a:cs typeface="Verdana"/>
              </a:rPr>
              <a:t>Karşılıklı adli yardım</a:t>
            </a:r>
            <a:endParaRPr lang="tr-TR" sz="1600" dirty="0">
              <a:latin typeface="Verdana"/>
              <a:cs typeface="Verdana"/>
            </a:endParaRPr>
          </a:p>
          <a:p>
            <a:pPr marL="361950" indent="-361950">
              <a:spcBef>
                <a:spcPts val="0"/>
              </a:spcBef>
              <a:spcAft>
                <a:spcPts val="0"/>
              </a:spcAft>
              <a:buFont typeface="Wingdings" pitchFamily="2" charset="2"/>
              <a:buChar char="§"/>
              <a:defRPr/>
            </a:pPr>
            <a:r>
              <a:rPr lang="tr-TR" sz="1600" dirty="0">
                <a:latin typeface="Verdana"/>
                <a:ea typeface="ＭＳ Ｐゴシック"/>
              </a:rPr>
              <a:t>Kendiliğinden bilgi verme</a:t>
            </a:r>
            <a:endParaRPr lang="tr-TR" sz="1600" dirty="0">
              <a:cs typeface="Arial"/>
            </a:endParaRPr>
          </a:p>
          <a:p>
            <a:pPr marL="361950" indent="-361950">
              <a:spcBef>
                <a:spcPts val="0"/>
              </a:spcBef>
              <a:spcAft>
                <a:spcPts val="0"/>
              </a:spcAft>
              <a:buFont typeface="Wingdings" pitchFamily="2" charset="2"/>
              <a:buChar char="§"/>
              <a:defRPr/>
            </a:pPr>
            <a:r>
              <a:rPr lang="tr-TR" sz="1600" dirty="0">
                <a:latin typeface="Verdana"/>
                <a:ea typeface="ＭＳ Ｐゴシック"/>
                <a:cs typeface="Verdana"/>
              </a:rPr>
              <a:t>Süratli şekilde koruma</a:t>
            </a:r>
            <a:endParaRPr lang="tr-TR" sz="1600" dirty="0">
              <a:latin typeface="Verdana"/>
              <a:cs typeface="Verdana"/>
            </a:endParaRPr>
          </a:p>
          <a:p>
            <a:pPr marL="361950" indent="-361950">
              <a:spcBef>
                <a:spcPts val="0"/>
              </a:spcBef>
              <a:spcAft>
                <a:spcPts val="0"/>
              </a:spcAft>
              <a:buFont typeface="Wingdings" pitchFamily="2" charset="2"/>
              <a:buChar char="§"/>
              <a:defRPr/>
            </a:pPr>
            <a:r>
              <a:rPr lang="tr-TR" sz="1600" dirty="0">
                <a:latin typeface="Verdana"/>
                <a:ea typeface="ＭＳ Ｐゴシック"/>
                <a:cs typeface="Verdana"/>
              </a:rPr>
              <a:t>Trafik verilerinin süratli şekilde açıklanması</a:t>
            </a:r>
            <a:endParaRPr lang="tr-TR" sz="1600" dirty="0">
              <a:latin typeface="Verdana"/>
              <a:cs typeface="Verdana"/>
            </a:endParaRPr>
          </a:p>
          <a:p>
            <a:pPr marL="361950" indent="-361950" fontAlgn="auto">
              <a:spcBef>
                <a:spcPts val="0"/>
              </a:spcBef>
              <a:spcAft>
                <a:spcPts val="0"/>
              </a:spcAft>
              <a:buFont typeface="Wingdings" pitchFamily="2" charset="2"/>
              <a:buChar char="§"/>
              <a:defRPr/>
            </a:pPr>
            <a:r>
              <a:rPr lang="tr-TR" sz="1600" dirty="0">
                <a:latin typeface="Verdana"/>
                <a:ea typeface="ＭＳ Ｐゴシック"/>
                <a:cs typeface="Verdana"/>
              </a:rPr>
              <a:t>Erişim için karşılıklı adli yardım</a:t>
            </a:r>
          </a:p>
          <a:p>
            <a:pPr marL="361950" indent="-361950">
              <a:spcBef>
                <a:spcPts val="0"/>
              </a:spcBef>
              <a:spcAft>
                <a:spcPts val="0"/>
              </a:spcAft>
              <a:buFont typeface="Wingdings" pitchFamily="2" charset="2"/>
              <a:buChar char="§"/>
              <a:defRPr/>
            </a:pPr>
            <a:r>
              <a:rPr lang="tr-TR" sz="1600" dirty="0">
                <a:latin typeface="Verdana"/>
                <a:ea typeface="ＭＳ Ｐゴシック"/>
                <a:cs typeface="Verdana"/>
              </a:rPr>
              <a:t>Sınır ötesi erişim </a:t>
            </a:r>
          </a:p>
          <a:p>
            <a:pPr marL="361950" indent="-361950" fontAlgn="auto">
              <a:spcBef>
                <a:spcPts val="0"/>
              </a:spcBef>
              <a:spcAft>
                <a:spcPts val="0"/>
              </a:spcAft>
              <a:buFont typeface="Wingdings" pitchFamily="2" charset="2"/>
              <a:buChar char="§"/>
              <a:defRPr/>
            </a:pPr>
            <a:r>
              <a:rPr lang="tr-TR" sz="1600" dirty="0">
                <a:latin typeface="Verdana"/>
                <a:ea typeface="ＭＳ Ｐゴシック"/>
                <a:cs typeface="Verdana"/>
              </a:rPr>
              <a:t>Gerçek zamanlı trafik verileri için karşılıklı adli yardım</a:t>
            </a:r>
          </a:p>
          <a:p>
            <a:pPr marL="361950" indent="-361950">
              <a:spcBef>
                <a:spcPts val="0"/>
              </a:spcBef>
              <a:spcAft>
                <a:spcPts val="0"/>
              </a:spcAft>
              <a:buFont typeface="Wingdings" pitchFamily="2" charset="2"/>
              <a:buChar char="§"/>
              <a:defRPr/>
            </a:pPr>
            <a:r>
              <a:rPr lang="tr-TR" sz="1600" dirty="0">
                <a:latin typeface="Verdana"/>
                <a:ea typeface="ＭＳ Ｐゴシック"/>
                <a:cs typeface="Verdana"/>
              </a:rPr>
              <a:t>Müdahale için karşılıklı adli yardım </a:t>
            </a:r>
          </a:p>
          <a:p>
            <a:pPr marL="361950" indent="-361950">
              <a:spcBef>
                <a:spcPts val="0"/>
              </a:spcBef>
              <a:spcAft>
                <a:spcPts val="0"/>
              </a:spcAft>
              <a:buFont typeface="Wingdings" pitchFamily="2" charset="2"/>
              <a:buChar char="§"/>
              <a:defRPr/>
            </a:pPr>
            <a:r>
              <a:rPr lang="tr-TR" sz="1600" dirty="0">
                <a:latin typeface="Verdana"/>
                <a:ea typeface="ＭＳ Ｐゴシック"/>
                <a:cs typeface="Verdana"/>
              </a:rPr>
              <a:t>7/24 irtibat noktaları</a:t>
            </a:r>
          </a:p>
        </p:txBody>
      </p:sp>
      <p:sp>
        <p:nvSpPr>
          <p:cNvPr id="20489" name="Textfeld 16"/>
          <p:cNvSpPr txBox="1">
            <a:spLocks noChangeArrowheads="1"/>
          </p:cNvSpPr>
          <p:nvPr/>
        </p:nvSpPr>
        <p:spPr bwMode="auto">
          <a:xfrm>
            <a:off x="2894013" y="1433513"/>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0490" name="Textfeld 17"/>
          <p:cNvSpPr txBox="1">
            <a:spLocks noChangeArrowheads="1"/>
          </p:cNvSpPr>
          <p:nvPr/>
        </p:nvSpPr>
        <p:spPr bwMode="auto">
          <a:xfrm>
            <a:off x="5822950" y="1433513"/>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a:latin typeface="Verdana" charset="0"/>
                <a:cs typeface="Verdana" charset="0"/>
              </a:rPr>
              <a:t>+</a:t>
            </a:r>
          </a:p>
        </p:txBody>
      </p:sp>
      <p:cxnSp>
        <p:nvCxnSpPr>
          <p:cNvPr id="25" name="Form 20"/>
          <p:cNvCxnSpPr>
            <a:stCxn id="19" idx="2"/>
          </p:cNvCxnSpPr>
          <p:nvPr/>
        </p:nvCxnSpPr>
        <p:spPr>
          <a:xfrm rot="5400000" flipH="1" flipV="1">
            <a:off x="3730281" y="3518200"/>
            <a:ext cx="506308" cy="4822030"/>
          </a:xfrm>
          <a:prstGeom prst="bentConnector4">
            <a:avLst>
              <a:gd name="adj1" fmla="val -45150"/>
              <a:gd name="adj2" fmla="val 64444"/>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27"/>
          <p:cNvCxnSpPr/>
          <p:nvPr/>
        </p:nvCxnSpPr>
        <p:spPr>
          <a:xfrm>
            <a:off x="4608513" y="4073525"/>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feld 3"/>
          <p:cNvSpPr txBox="1"/>
          <p:nvPr/>
        </p:nvSpPr>
        <p:spPr>
          <a:xfrm>
            <a:off x="3465512" y="1168510"/>
            <a:ext cx="2428875" cy="4185761"/>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tr-TR" sz="1900" b="1" dirty="0">
                <a:latin typeface="Verdana"/>
                <a:ea typeface="ＭＳ Ｐゴシック"/>
                <a:cs typeface="Verdana"/>
              </a:rPr>
              <a:t>Usul Araçları</a:t>
            </a:r>
          </a:p>
          <a:p>
            <a:pPr marL="361950" indent="-361950" fontAlgn="auto">
              <a:spcBef>
                <a:spcPts val="0"/>
              </a:spcBef>
              <a:spcAft>
                <a:spcPts val="0"/>
              </a:spcAft>
              <a:buFont typeface="Wingdings" pitchFamily="2" charset="2"/>
              <a:buChar char="§"/>
              <a:defRPr/>
            </a:pPr>
            <a:r>
              <a:rPr lang="tr-TR" sz="1900" dirty="0">
                <a:latin typeface="Verdana"/>
                <a:ea typeface="ＭＳ Ｐゴシック"/>
                <a:cs typeface="Verdana"/>
              </a:rPr>
              <a:t>Süratli şekilde koruma</a:t>
            </a:r>
          </a:p>
          <a:p>
            <a:pPr marL="361950" indent="-361950" fontAlgn="auto">
              <a:spcBef>
                <a:spcPts val="0"/>
              </a:spcBef>
              <a:spcAft>
                <a:spcPts val="0"/>
              </a:spcAft>
              <a:buFont typeface="Wingdings" pitchFamily="2" charset="2"/>
              <a:buChar char="§"/>
              <a:defRPr/>
            </a:pPr>
            <a:r>
              <a:rPr lang="tr-TR" sz="1900" dirty="0">
                <a:latin typeface="Verdana"/>
                <a:ea typeface="ＭＳ Ｐゴシック"/>
                <a:cs typeface="Verdana"/>
              </a:rPr>
              <a:t>Trafik verilerinin açıklanması</a:t>
            </a:r>
          </a:p>
          <a:p>
            <a:pPr marL="361950" indent="-361950" fontAlgn="auto">
              <a:spcBef>
                <a:spcPts val="0"/>
              </a:spcBef>
              <a:spcAft>
                <a:spcPts val="0"/>
              </a:spcAft>
              <a:buFont typeface="Wingdings" pitchFamily="2" charset="2"/>
              <a:buChar char="§"/>
              <a:defRPr/>
            </a:pPr>
            <a:r>
              <a:rPr lang="tr-TR" sz="1900" dirty="0">
                <a:latin typeface="Verdana"/>
                <a:ea typeface="ＭＳ Ｐゴシック"/>
                <a:cs typeface="Verdana"/>
              </a:rPr>
              <a:t>Arama ve el koyma</a:t>
            </a:r>
          </a:p>
          <a:p>
            <a:pPr marL="361950" indent="-361950" fontAlgn="auto">
              <a:spcBef>
                <a:spcPts val="0"/>
              </a:spcBef>
              <a:spcAft>
                <a:spcPts val="0"/>
              </a:spcAft>
              <a:buFont typeface="Wingdings" pitchFamily="2" charset="2"/>
              <a:buChar char="§"/>
              <a:defRPr/>
            </a:pPr>
            <a:r>
              <a:rPr lang="tr-TR" sz="1900" dirty="0">
                <a:latin typeface="Verdana"/>
                <a:ea typeface="ＭＳ Ｐゴシック"/>
                <a:cs typeface="Verdana"/>
              </a:rPr>
              <a:t>Üretim emri</a:t>
            </a:r>
          </a:p>
          <a:p>
            <a:pPr marL="361950" indent="-361950" fontAlgn="auto">
              <a:spcBef>
                <a:spcPts val="0"/>
              </a:spcBef>
              <a:spcAft>
                <a:spcPts val="0"/>
              </a:spcAft>
              <a:buFont typeface="Wingdings" pitchFamily="2" charset="2"/>
              <a:buChar char="§"/>
              <a:defRPr/>
            </a:pPr>
            <a:r>
              <a:rPr lang="tr-TR" sz="1900" dirty="0">
                <a:latin typeface="Verdana"/>
                <a:ea typeface="ＭＳ Ｐゴシック"/>
                <a:cs typeface="Verdana"/>
              </a:rPr>
              <a:t>Gerçek zamanlı trafik verileri</a:t>
            </a:r>
          </a:p>
          <a:p>
            <a:pPr marL="361950" indent="-361950" fontAlgn="auto">
              <a:spcBef>
                <a:spcPts val="0"/>
              </a:spcBef>
              <a:spcAft>
                <a:spcPts val="0"/>
              </a:spcAft>
              <a:buFont typeface="Wingdings" pitchFamily="2" charset="2"/>
              <a:buChar char="§"/>
              <a:defRPr/>
            </a:pPr>
            <a:r>
              <a:rPr lang="tr-TR" sz="1900" dirty="0">
                <a:latin typeface="Verdana"/>
                <a:ea typeface="ＭＳ Ｐゴシック"/>
                <a:cs typeface="Verdana"/>
              </a:rPr>
              <a:t>Bilgisayar verisine müdahale</a:t>
            </a:r>
          </a:p>
        </p:txBody>
      </p:sp>
      <p:sp>
        <p:nvSpPr>
          <p:cNvPr id="18" name="Textfeld 18">
            <a:extLst>
              <a:ext uri="{FF2B5EF4-FFF2-40B4-BE49-F238E27FC236}">
                <a16:creationId xmlns:a16="http://schemas.microsoft.com/office/drawing/2014/main" id="{BEF62269-9643-45FF-8BF7-9A641AC3ADA2}"/>
              </a:ext>
            </a:extLst>
          </p:cNvPr>
          <p:cNvSpPr txBox="1"/>
          <p:nvPr/>
        </p:nvSpPr>
        <p:spPr>
          <a:xfrm>
            <a:off x="2856050" y="6107789"/>
            <a:ext cx="1963738" cy="339725"/>
          </a:xfrm>
          <a:prstGeom prst="rect">
            <a:avLst/>
          </a:prstGeom>
          <a:noFill/>
        </p:spPr>
        <p:txBody>
          <a:bodyPr>
            <a:spAutoFit/>
          </a:bodyPr>
          <a:lstStyle/>
          <a:p>
            <a:pPr fontAlgn="auto">
              <a:spcBef>
                <a:spcPts val="0"/>
              </a:spcBef>
              <a:spcAft>
                <a:spcPts val="0"/>
              </a:spcAft>
              <a:defRPr/>
            </a:pPr>
            <a:r>
              <a:rPr lang="tr-TR" sz="1600" b="1" dirty="0">
                <a:solidFill>
                  <a:schemeClr val="tx1">
                    <a:lumMod val="65000"/>
                    <a:lumOff val="35000"/>
                  </a:schemeClr>
                </a:solidFill>
                <a:latin typeface="Verdana"/>
                <a:cs typeface="Verdana"/>
              </a:rPr>
              <a:t>Uyumlaştırma </a:t>
            </a:r>
          </a:p>
        </p:txBody>
      </p:sp>
      <p:sp>
        <p:nvSpPr>
          <p:cNvPr id="10" name="Slide Number Placeholder 1">
            <a:extLst>
              <a:ext uri="{FF2B5EF4-FFF2-40B4-BE49-F238E27FC236}">
                <a16:creationId xmlns:a16="http://schemas.microsoft.com/office/drawing/2014/main" id="{614666A2-5134-4F46-BB19-C88A0BCB76F3}"/>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11" name="TextBox 10">
            <a:extLst>
              <a:ext uri="{FF2B5EF4-FFF2-40B4-BE49-F238E27FC236}">
                <a16:creationId xmlns:a16="http://schemas.microsoft.com/office/drawing/2014/main" id="{D270E6E6-A37B-4B57-8F39-18B72A94CAF5}"/>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12" name="Slide Number Placeholder 4">
            <a:extLst>
              <a:ext uri="{FF2B5EF4-FFF2-40B4-BE49-F238E27FC236}">
                <a16:creationId xmlns:a16="http://schemas.microsoft.com/office/drawing/2014/main" id="{AE75FAF7-F884-4A6A-AD25-54DCCDD7D78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a:extLst>
              <a:ext uri="{FF2B5EF4-FFF2-40B4-BE49-F238E27FC236}">
                <a16:creationId xmlns:a16="http://schemas.microsoft.com/office/drawing/2014/main" id="{17C8DB07-51AB-41F1-84EB-D6D7B6E86C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a:extLst>
              <a:ext uri="{FF2B5EF4-FFF2-40B4-BE49-F238E27FC236}">
                <a16:creationId xmlns:a16="http://schemas.microsoft.com/office/drawing/2014/main" id="{9A6D6990-4F92-4414-93FD-98AFAC53A45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a:extLst>
              <a:ext uri="{FF2B5EF4-FFF2-40B4-BE49-F238E27FC236}">
                <a16:creationId xmlns:a16="http://schemas.microsoft.com/office/drawing/2014/main" id="{04DFF0A4-0EB6-416E-BBBA-6E5B2476C6B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solidFill>
                  <a:schemeClr val="bg1"/>
                </a:solidFill>
                <a:cs typeface="Calibri" panose="020F0502020204030204" pitchFamily="34" charset="0"/>
              </a:rPr>
              <a:t>Avrupa Konseyi Budapeşte </a:t>
            </a:r>
          </a:p>
          <a:p>
            <a:pPr algn="r"/>
            <a:r>
              <a:rPr lang="tr-TR" sz="3200" b="1" dirty="0">
                <a:solidFill>
                  <a:schemeClr val="bg1"/>
                </a:solidFill>
                <a:cs typeface="Calibri" panose="020F0502020204030204" pitchFamily="34" charset="0"/>
              </a:rPr>
              <a:t>Siber Suç Sözleşmesi</a:t>
            </a:r>
          </a:p>
        </p:txBody>
      </p:sp>
      <p:pic>
        <p:nvPicPr>
          <p:cNvPr id="16" name="Picture 4">
            <a:extLst>
              <a:ext uri="{FF2B5EF4-FFF2-40B4-BE49-F238E27FC236}">
                <a16:creationId xmlns:a16="http://schemas.microsoft.com/office/drawing/2014/main" id="{2FA2513C-030D-407A-9864-541AEBF874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B1007E9-553A-49C7-AF54-BED71438F96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8781535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12"/>
          <p:cNvSpPr txBox="1"/>
          <p:nvPr/>
        </p:nvSpPr>
        <p:spPr>
          <a:xfrm>
            <a:off x="179389" y="1104056"/>
            <a:ext cx="2643190" cy="5324535"/>
          </a:xfrm>
          <a:prstGeom prst="rect">
            <a:avLst/>
          </a:prstGeom>
          <a:solidFill>
            <a:schemeClr val="bg1"/>
          </a:solidFill>
          <a:ln>
            <a:solidFill>
              <a:schemeClr val="bg1">
                <a:lumMod val="50000"/>
              </a:schemeClr>
            </a:solidFill>
          </a:ln>
        </p:spPr>
        <p:txBody>
          <a:bodyPr wrap="square">
            <a:spAutoFit/>
          </a:bodyPr>
          <a:lstStyle/>
          <a:p>
            <a:pPr>
              <a:spcBef>
                <a:spcPts val="0"/>
              </a:spcBef>
              <a:spcAft>
                <a:spcPts val="0"/>
              </a:spcAft>
              <a:defRPr/>
            </a:pPr>
            <a:r>
              <a:rPr lang="tr-TR" sz="1700" b="1" dirty="0">
                <a:latin typeface="Verdana"/>
                <a:ea typeface="Verdana"/>
                <a:cs typeface="Arial"/>
              </a:rPr>
              <a:t>Suç sayılan eylemler</a:t>
            </a:r>
          </a:p>
          <a:p>
            <a:pPr marL="342900" indent="-342900">
              <a:spcBef>
                <a:spcPts val="0"/>
              </a:spcBef>
              <a:spcAft>
                <a:spcPts val="0"/>
              </a:spcAft>
              <a:buFont typeface="Wingdings" pitchFamily="2" charset="2"/>
              <a:buChar char="§"/>
              <a:defRPr/>
            </a:pPr>
            <a:r>
              <a:rPr lang="tr-TR" sz="1700" dirty="0">
                <a:latin typeface="Verdana"/>
                <a:ea typeface="Verdana"/>
                <a:cs typeface="Arial"/>
              </a:rPr>
              <a:t>Hukuka aykırı erişim</a:t>
            </a:r>
            <a:endParaRPr lang="tr-TR" sz="1700" dirty="0">
              <a:latin typeface="Arial"/>
              <a:cs typeface="Arial"/>
            </a:endParaRPr>
          </a:p>
          <a:p>
            <a:pPr marL="342900" indent="-342900">
              <a:spcBef>
                <a:spcPts val="0"/>
              </a:spcBef>
              <a:spcAft>
                <a:spcPts val="0"/>
              </a:spcAft>
              <a:buFont typeface="Wingdings" pitchFamily="2" charset="2"/>
              <a:buChar char="§"/>
              <a:defRPr/>
            </a:pPr>
            <a:r>
              <a:rPr lang="tr-TR" sz="1700" dirty="0">
                <a:latin typeface="Verdana"/>
                <a:ea typeface="Verdana"/>
                <a:cs typeface="Arial"/>
              </a:rPr>
              <a:t>Hukuka aykırı müdahale</a:t>
            </a:r>
            <a:endParaRPr lang="tr-TR" sz="1700" dirty="0">
              <a:latin typeface="Arial"/>
              <a:cs typeface="Arial"/>
            </a:endParaRPr>
          </a:p>
          <a:p>
            <a:pPr marL="342900" indent="-342900">
              <a:spcBef>
                <a:spcPts val="0"/>
              </a:spcBef>
              <a:spcAft>
                <a:spcPts val="0"/>
              </a:spcAft>
              <a:buFont typeface="Wingdings" pitchFamily="2" charset="2"/>
              <a:buChar char="§"/>
              <a:defRPr/>
            </a:pPr>
            <a:r>
              <a:rPr lang="tr-TR" sz="1700" dirty="0">
                <a:latin typeface="Verdana"/>
                <a:ea typeface="Verdana"/>
                <a:cs typeface="Arial"/>
              </a:rPr>
              <a:t>Veri müdahalesi</a:t>
            </a:r>
            <a:endParaRPr lang="tr-TR" sz="1700" dirty="0">
              <a:latin typeface="Arial"/>
              <a:cs typeface="Arial"/>
            </a:endParaRPr>
          </a:p>
          <a:p>
            <a:pPr marL="342900" indent="-342900">
              <a:spcBef>
                <a:spcPts val="0"/>
              </a:spcBef>
              <a:spcAft>
                <a:spcPts val="0"/>
              </a:spcAft>
              <a:buFont typeface="Wingdings" pitchFamily="2" charset="2"/>
              <a:buChar char="§"/>
              <a:defRPr/>
            </a:pPr>
            <a:r>
              <a:rPr lang="tr-TR" sz="1700" dirty="0">
                <a:latin typeface="Verdana"/>
                <a:ea typeface="Verdana"/>
                <a:cs typeface="Arial"/>
              </a:rPr>
              <a:t>Sistem müdahalesi</a:t>
            </a:r>
            <a:endParaRPr lang="tr-TR" sz="1700" dirty="0">
              <a:latin typeface="Arial"/>
              <a:cs typeface="Arial"/>
            </a:endParaRPr>
          </a:p>
          <a:p>
            <a:pPr marL="342900" indent="-342900">
              <a:spcBef>
                <a:spcPts val="0"/>
              </a:spcBef>
              <a:spcAft>
                <a:spcPts val="0"/>
              </a:spcAft>
              <a:buFont typeface="Wingdings" pitchFamily="2" charset="2"/>
              <a:buChar char="§"/>
              <a:defRPr/>
            </a:pPr>
            <a:r>
              <a:rPr lang="tr-TR" sz="1700" dirty="0">
                <a:latin typeface="Verdana"/>
                <a:ea typeface="Verdana"/>
                <a:cs typeface="Arial"/>
              </a:rPr>
              <a:t>Cihazların kötüye kullanımı</a:t>
            </a:r>
            <a:endParaRPr lang="tr-TR" sz="1700" dirty="0">
              <a:latin typeface="Arial"/>
              <a:cs typeface="Arial"/>
            </a:endParaRPr>
          </a:p>
          <a:p>
            <a:pPr marL="342900" indent="-342900">
              <a:spcBef>
                <a:spcPts val="0"/>
              </a:spcBef>
              <a:spcAft>
                <a:spcPts val="0"/>
              </a:spcAft>
              <a:buFont typeface="Wingdings" pitchFamily="2" charset="2"/>
              <a:buChar char="§"/>
              <a:defRPr/>
            </a:pPr>
            <a:r>
              <a:rPr lang="tr-TR" sz="1700" dirty="0">
                <a:latin typeface="Verdana"/>
                <a:ea typeface="Verdana"/>
                <a:cs typeface="Arial"/>
              </a:rPr>
              <a:t>Sahtecilik ve dolandırıcılık</a:t>
            </a:r>
            <a:endParaRPr lang="tr-TR" sz="1700" dirty="0">
              <a:latin typeface="Arial"/>
              <a:cs typeface="Arial"/>
            </a:endParaRPr>
          </a:p>
          <a:p>
            <a:pPr marL="342900" indent="-342900">
              <a:spcBef>
                <a:spcPts val="0"/>
              </a:spcBef>
              <a:spcAft>
                <a:spcPts val="0"/>
              </a:spcAft>
              <a:buFont typeface="Wingdings" pitchFamily="2" charset="2"/>
              <a:buChar char="§"/>
              <a:defRPr/>
            </a:pPr>
            <a:r>
              <a:rPr lang="tr-TR" sz="1700" dirty="0">
                <a:latin typeface="Verdana"/>
                <a:ea typeface="Verdana"/>
                <a:cs typeface="Arial"/>
              </a:rPr>
              <a:t>Çocuk pornografisi</a:t>
            </a:r>
            <a:endParaRPr lang="tr-TR" sz="1700" dirty="0">
              <a:latin typeface="Arial"/>
              <a:cs typeface="Arial"/>
            </a:endParaRPr>
          </a:p>
          <a:p>
            <a:pPr marL="342900" indent="-342900">
              <a:spcBef>
                <a:spcPts val="0"/>
              </a:spcBef>
              <a:spcAft>
                <a:spcPts val="0"/>
              </a:spcAft>
              <a:buFont typeface="Wingdings" pitchFamily="2" charset="2"/>
              <a:buChar char="§"/>
              <a:defRPr/>
            </a:pPr>
            <a:r>
              <a:rPr lang="tr-TR" sz="1700" dirty="0">
                <a:latin typeface="Verdana"/>
                <a:ea typeface="Verdana"/>
                <a:cs typeface="Arial"/>
              </a:rPr>
              <a:t>Fikri mülkiyetle ilgili suçlar</a:t>
            </a:r>
            <a:endParaRPr lang="tr-TR" sz="1700" dirty="0">
              <a:latin typeface="Arial"/>
              <a:cs typeface="Arial"/>
            </a:endParaRPr>
          </a:p>
          <a:p>
            <a:pPr marL="342900" indent="-342900">
              <a:spcBef>
                <a:spcPts val="0"/>
              </a:spcBef>
              <a:spcAft>
                <a:spcPts val="0"/>
              </a:spcAft>
              <a:buFont typeface="Wingdings" pitchFamily="2" charset="2"/>
              <a:buChar char="§"/>
              <a:defRPr/>
            </a:pPr>
            <a:r>
              <a:rPr lang="tr-TR" sz="1700" dirty="0">
                <a:latin typeface="Verdana"/>
                <a:ea typeface="Verdana"/>
                <a:cs typeface="Verdana"/>
              </a:rPr>
              <a:t>Teşebbüs, yardım &amp; yataklık</a:t>
            </a:r>
            <a:endParaRPr lang="en-US" sz="1700" dirty="0">
              <a:latin typeface="Arial"/>
              <a:cs typeface="Arial"/>
            </a:endParaRPr>
          </a:p>
          <a:p>
            <a:pPr marL="342900" indent="-342900">
              <a:spcBef>
                <a:spcPts val="0"/>
              </a:spcBef>
              <a:spcAft>
                <a:spcPts val="0"/>
              </a:spcAft>
              <a:buFont typeface="Wingdings" pitchFamily="2" charset="2"/>
              <a:buChar char="§"/>
              <a:defRPr/>
            </a:pPr>
            <a:r>
              <a:rPr lang="tr-TR" sz="1700" dirty="0">
                <a:latin typeface="Verdana"/>
                <a:ea typeface="Verdana"/>
                <a:cs typeface="Verdana"/>
              </a:rPr>
              <a:t>Şirket sorumluluğu</a:t>
            </a:r>
            <a:endParaRPr lang="en-US" sz="1700" dirty="0">
              <a:latin typeface="Arial"/>
              <a:cs typeface="Arial"/>
            </a:endParaRPr>
          </a:p>
          <a:p>
            <a:pPr>
              <a:spcBef>
                <a:spcPts val="0"/>
              </a:spcBef>
              <a:spcAft>
                <a:spcPts val="0"/>
              </a:spcAft>
              <a:defRPr/>
            </a:pPr>
            <a:endParaRPr lang="en-GB" sz="1700" b="1" dirty="0">
              <a:latin typeface="Verdana"/>
              <a:cs typeface="Verdana"/>
            </a:endParaRPr>
          </a:p>
        </p:txBody>
      </p:sp>
      <p:sp>
        <p:nvSpPr>
          <p:cNvPr id="21" name="Textfeld 4"/>
          <p:cNvSpPr txBox="1"/>
          <p:nvPr/>
        </p:nvSpPr>
        <p:spPr>
          <a:xfrm>
            <a:off x="6394447" y="988127"/>
            <a:ext cx="2628007" cy="5262979"/>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tr-TR" sz="1600" b="1" dirty="0">
                <a:latin typeface="Verdana"/>
                <a:ea typeface="ＭＳ Ｐゴシック"/>
                <a:cs typeface="Verdana"/>
              </a:rPr>
              <a:t>Uluslararası İşbirliği</a:t>
            </a:r>
          </a:p>
          <a:p>
            <a:pPr marL="361950" indent="-361950" fontAlgn="auto">
              <a:spcBef>
                <a:spcPts val="0"/>
              </a:spcBef>
              <a:spcAft>
                <a:spcPts val="0"/>
              </a:spcAft>
              <a:buFont typeface="Wingdings" pitchFamily="2" charset="2"/>
              <a:buChar char="§"/>
              <a:defRPr/>
            </a:pPr>
            <a:r>
              <a:rPr lang="tr-TR" sz="1600" dirty="0">
                <a:latin typeface="Verdana"/>
                <a:ea typeface="ＭＳ Ｐゴシック"/>
                <a:cs typeface="Verdana"/>
              </a:rPr>
              <a:t>Suçluların iadesi</a:t>
            </a:r>
            <a:endParaRPr lang="tr-TR" sz="1600" dirty="0">
              <a:latin typeface="Verdana"/>
              <a:cs typeface="Verdana"/>
            </a:endParaRPr>
          </a:p>
          <a:p>
            <a:pPr marL="361950" indent="-361950" fontAlgn="auto">
              <a:spcBef>
                <a:spcPts val="0"/>
              </a:spcBef>
              <a:spcAft>
                <a:spcPts val="0"/>
              </a:spcAft>
              <a:buFont typeface="Wingdings" pitchFamily="2" charset="2"/>
              <a:buChar char="§"/>
              <a:defRPr/>
            </a:pPr>
            <a:r>
              <a:rPr lang="tr-TR" sz="1600" dirty="0">
                <a:latin typeface="Verdana"/>
                <a:ea typeface="ＭＳ Ｐゴシック"/>
                <a:cs typeface="Verdana"/>
              </a:rPr>
              <a:t>Karşılıklı adli yardım</a:t>
            </a:r>
            <a:endParaRPr lang="tr-TR" sz="1600" dirty="0">
              <a:latin typeface="Verdana"/>
              <a:cs typeface="Verdana"/>
            </a:endParaRPr>
          </a:p>
          <a:p>
            <a:pPr marL="361950" indent="-361950">
              <a:spcBef>
                <a:spcPts val="0"/>
              </a:spcBef>
              <a:spcAft>
                <a:spcPts val="0"/>
              </a:spcAft>
              <a:buFont typeface="Wingdings" pitchFamily="2" charset="2"/>
              <a:buChar char="§"/>
              <a:defRPr/>
            </a:pPr>
            <a:r>
              <a:rPr lang="tr-TR" sz="1600" dirty="0">
                <a:latin typeface="Verdana"/>
                <a:ea typeface="ＭＳ Ｐゴシック"/>
              </a:rPr>
              <a:t>Kendiliğinden bilgi verme</a:t>
            </a:r>
            <a:endParaRPr lang="tr-TR" sz="1600" dirty="0">
              <a:cs typeface="Arial"/>
            </a:endParaRPr>
          </a:p>
          <a:p>
            <a:pPr marL="361950" indent="-361950">
              <a:spcBef>
                <a:spcPts val="0"/>
              </a:spcBef>
              <a:spcAft>
                <a:spcPts val="0"/>
              </a:spcAft>
              <a:buFont typeface="Wingdings" pitchFamily="2" charset="2"/>
              <a:buChar char="§"/>
              <a:defRPr/>
            </a:pPr>
            <a:r>
              <a:rPr lang="tr-TR" sz="1600" dirty="0">
                <a:latin typeface="Verdana"/>
                <a:ea typeface="ＭＳ Ｐゴシック"/>
                <a:cs typeface="Verdana"/>
              </a:rPr>
              <a:t>Süratli şekilde koruma</a:t>
            </a:r>
            <a:endParaRPr lang="tr-TR" sz="1600" dirty="0">
              <a:latin typeface="Verdana"/>
              <a:cs typeface="Verdana"/>
            </a:endParaRPr>
          </a:p>
          <a:p>
            <a:pPr marL="361950" indent="-361950">
              <a:spcBef>
                <a:spcPts val="0"/>
              </a:spcBef>
              <a:spcAft>
                <a:spcPts val="0"/>
              </a:spcAft>
              <a:buFont typeface="Wingdings" pitchFamily="2" charset="2"/>
              <a:buChar char="§"/>
              <a:defRPr/>
            </a:pPr>
            <a:r>
              <a:rPr lang="tr-TR" sz="1600" dirty="0">
                <a:latin typeface="Verdana"/>
                <a:ea typeface="ＭＳ Ｐゴシック"/>
                <a:cs typeface="Verdana"/>
              </a:rPr>
              <a:t>Trafik verilerinin süratli şekilde açıklanması</a:t>
            </a:r>
            <a:endParaRPr lang="tr-TR" sz="1600" dirty="0">
              <a:latin typeface="Verdana"/>
              <a:cs typeface="Verdana"/>
            </a:endParaRPr>
          </a:p>
          <a:p>
            <a:pPr marL="361950" indent="-361950" fontAlgn="auto">
              <a:spcBef>
                <a:spcPts val="0"/>
              </a:spcBef>
              <a:spcAft>
                <a:spcPts val="0"/>
              </a:spcAft>
              <a:buFont typeface="Wingdings" pitchFamily="2" charset="2"/>
              <a:buChar char="§"/>
              <a:defRPr/>
            </a:pPr>
            <a:r>
              <a:rPr lang="tr-TR" sz="1600" dirty="0">
                <a:latin typeface="Verdana"/>
                <a:ea typeface="ＭＳ Ｐゴシック"/>
                <a:cs typeface="Verdana"/>
              </a:rPr>
              <a:t>Erişim için karşılıklı adli yardım</a:t>
            </a:r>
          </a:p>
          <a:p>
            <a:pPr marL="361950" indent="-361950">
              <a:spcBef>
                <a:spcPts val="0"/>
              </a:spcBef>
              <a:spcAft>
                <a:spcPts val="0"/>
              </a:spcAft>
              <a:buFont typeface="Wingdings" pitchFamily="2" charset="2"/>
              <a:buChar char="§"/>
              <a:defRPr/>
            </a:pPr>
            <a:r>
              <a:rPr lang="tr-TR" sz="1600" dirty="0">
                <a:latin typeface="Verdana"/>
                <a:ea typeface="ＭＳ Ｐゴシック"/>
                <a:cs typeface="Verdana"/>
              </a:rPr>
              <a:t>Sınır ötesi erişim </a:t>
            </a:r>
          </a:p>
          <a:p>
            <a:pPr marL="361950" indent="-361950" fontAlgn="auto">
              <a:spcBef>
                <a:spcPts val="0"/>
              </a:spcBef>
              <a:spcAft>
                <a:spcPts val="0"/>
              </a:spcAft>
              <a:buFont typeface="Wingdings" pitchFamily="2" charset="2"/>
              <a:buChar char="§"/>
              <a:defRPr/>
            </a:pPr>
            <a:r>
              <a:rPr lang="tr-TR" sz="1600" dirty="0">
                <a:latin typeface="Verdana"/>
                <a:ea typeface="ＭＳ Ｐゴシック"/>
                <a:cs typeface="Verdana"/>
              </a:rPr>
              <a:t>Gerçek zamanlı trafik verileri için karşılıklı adli yardım</a:t>
            </a:r>
          </a:p>
          <a:p>
            <a:pPr marL="361950" indent="-361950">
              <a:spcBef>
                <a:spcPts val="0"/>
              </a:spcBef>
              <a:spcAft>
                <a:spcPts val="0"/>
              </a:spcAft>
              <a:buFont typeface="Wingdings" pitchFamily="2" charset="2"/>
              <a:buChar char="§"/>
              <a:defRPr/>
            </a:pPr>
            <a:r>
              <a:rPr lang="tr-TR" sz="1600" dirty="0">
                <a:latin typeface="Verdana"/>
                <a:ea typeface="ＭＳ Ｐゴシック"/>
                <a:cs typeface="Verdana"/>
              </a:rPr>
              <a:t>Müdahale için karşılıklı adli yardım </a:t>
            </a:r>
          </a:p>
          <a:p>
            <a:pPr marL="361950" indent="-361950">
              <a:spcBef>
                <a:spcPts val="0"/>
              </a:spcBef>
              <a:spcAft>
                <a:spcPts val="0"/>
              </a:spcAft>
              <a:buFont typeface="Wingdings" pitchFamily="2" charset="2"/>
              <a:buChar char="§"/>
              <a:defRPr/>
            </a:pPr>
            <a:r>
              <a:rPr lang="tr-TR" sz="1600" dirty="0">
                <a:latin typeface="Verdana"/>
                <a:ea typeface="ＭＳ Ｐゴシック"/>
                <a:cs typeface="Verdana"/>
              </a:rPr>
              <a:t>7/24 irtibat noktaları</a:t>
            </a:r>
          </a:p>
        </p:txBody>
      </p:sp>
      <p:sp>
        <p:nvSpPr>
          <p:cNvPr id="20489" name="Textfeld 16"/>
          <p:cNvSpPr txBox="1">
            <a:spLocks noChangeArrowheads="1"/>
          </p:cNvSpPr>
          <p:nvPr/>
        </p:nvSpPr>
        <p:spPr bwMode="auto">
          <a:xfrm>
            <a:off x="2894013" y="1433513"/>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0490" name="Textfeld 17"/>
          <p:cNvSpPr txBox="1">
            <a:spLocks noChangeArrowheads="1"/>
          </p:cNvSpPr>
          <p:nvPr/>
        </p:nvSpPr>
        <p:spPr bwMode="auto">
          <a:xfrm>
            <a:off x="5822950" y="1433513"/>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a:latin typeface="Verdana" charset="0"/>
                <a:cs typeface="Verdana" charset="0"/>
              </a:rPr>
              <a:t>+</a:t>
            </a:r>
          </a:p>
        </p:txBody>
      </p:sp>
      <p:cxnSp>
        <p:nvCxnSpPr>
          <p:cNvPr id="25" name="Form 20"/>
          <p:cNvCxnSpPr>
            <a:cxnSpLocks/>
            <a:stCxn id="19" idx="2"/>
          </p:cNvCxnSpPr>
          <p:nvPr/>
        </p:nvCxnSpPr>
        <p:spPr>
          <a:xfrm rot="5400000" flipH="1" flipV="1">
            <a:off x="3571454" y="3605596"/>
            <a:ext cx="752525" cy="4893466"/>
          </a:xfrm>
          <a:prstGeom prst="bentConnector4">
            <a:avLst>
              <a:gd name="adj1" fmla="val -30378"/>
              <a:gd name="adj2" fmla="val 63504"/>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27"/>
          <p:cNvCxnSpPr/>
          <p:nvPr/>
        </p:nvCxnSpPr>
        <p:spPr>
          <a:xfrm>
            <a:off x="4608513" y="4073525"/>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feld 3"/>
          <p:cNvSpPr txBox="1"/>
          <p:nvPr/>
        </p:nvSpPr>
        <p:spPr>
          <a:xfrm>
            <a:off x="3465512" y="1168510"/>
            <a:ext cx="2515563" cy="4185761"/>
          </a:xfrm>
          <a:prstGeom prst="rect">
            <a:avLst/>
          </a:prstGeom>
          <a:solidFill>
            <a:srgbClr val="FFFF00"/>
          </a:solidFill>
          <a:ln>
            <a:solidFill>
              <a:schemeClr val="bg1">
                <a:lumMod val="50000"/>
              </a:schemeClr>
            </a:solidFill>
          </a:ln>
        </p:spPr>
        <p:txBody>
          <a:bodyPr wrap="square">
            <a:spAutoFit/>
          </a:bodyPr>
          <a:lstStyle/>
          <a:p>
            <a:pPr>
              <a:spcBef>
                <a:spcPts val="0"/>
              </a:spcBef>
              <a:spcAft>
                <a:spcPts val="0"/>
              </a:spcAft>
              <a:defRPr/>
            </a:pPr>
            <a:r>
              <a:rPr lang="tr-TR" sz="1900" b="1" dirty="0">
                <a:latin typeface="Verdana"/>
                <a:ea typeface="Verdana"/>
                <a:cs typeface="Arial"/>
              </a:rPr>
              <a:t>Usul Araçları</a:t>
            </a:r>
            <a:endParaRPr lang="en-US" sz="1900" dirty="0">
              <a:latin typeface="Arial"/>
              <a:cs typeface="Arial"/>
            </a:endParaRPr>
          </a:p>
          <a:p>
            <a:pPr marL="361950" indent="-361950">
              <a:spcBef>
                <a:spcPts val="0"/>
              </a:spcBef>
              <a:spcAft>
                <a:spcPts val="0"/>
              </a:spcAft>
              <a:buFont typeface="Wingdings" pitchFamily="2" charset="2"/>
              <a:buChar char="§"/>
              <a:defRPr/>
            </a:pPr>
            <a:r>
              <a:rPr lang="tr-TR" sz="1900" dirty="0">
                <a:latin typeface="Verdana"/>
                <a:ea typeface="Verdana"/>
                <a:cs typeface="Arial"/>
              </a:rPr>
              <a:t>Süratli şekilde koruma</a:t>
            </a:r>
            <a:endParaRPr lang="en-US" sz="1900" dirty="0">
              <a:latin typeface="Arial"/>
              <a:cs typeface="Arial"/>
            </a:endParaRPr>
          </a:p>
          <a:p>
            <a:pPr marL="361950" indent="-361950">
              <a:spcBef>
                <a:spcPts val="0"/>
              </a:spcBef>
              <a:spcAft>
                <a:spcPts val="0"/>
              </a:spcAft>
              <a:buFont typeface="Wingdings" pitchFamily="2" charset="2"/>
              <a:buChar char="§"/>
              <a:defRPr/>
            </a:pPr>
            <a:r>
              <a:rPr lang="tr-TR" sz="1900" dirty="0">
                <a:latin typeface="Verdana"/>
                <a:ea typeface="Verdana"/>
                <a:cs typeface="Arial"/>
              </a:rPr>
              <a:t>Trafik verilerinin açıklanması</a:t>
            </a:r>
            <a:endParaRPr lang="en-US" sz="1900" dirty="0">
              <a:latin typeface="Arial"/>
              <a:cs typeface="Arial"/>
            </a:endParaRPr>
          </a:p>
          <a:p>
            <a:pPr marL="361950" indent="-361950">
              <a:spcBef>
                <a:spcPts val="0"/>
              </a:spcBef>
              <a:spcAft>
                <a:spcPts val="0"/>
              </a:spcAft>
              <a:buFont typeface="Wingdings" pitchFamily="2" charset="2"/>
              <a:buChar char="§"/>
              <a:defRPr/>
            </a:pPr>
            <a:r>
              <a:rPr lang="tr-TR" sz="1900" dirty="0">
                <a:latin typeface="Verdana"/>
                <a:ea typeface="Verdana"/>
                <a:cs typeface="Arial"/>
              </a:rPr>
              <a:t>Arama ve el koyma</a:t>
            </a:r>
            <a:endParaRPr lang="en-US" sz="1900" dirty="0">
              <a:latin typeface="Arial"/>
              <a:cs typeface="Arial"/>
            </a:endParaRPr>
          </a:p>
          <a:p>
            <a:pPr marL="361950" indent="-361950">
              <a:spcBef>
                <a:spcPts val="0"/>
              </a:spcBef>
              <a:spcAft>
                <a:spcPts val="0"/>
              </a:spcAft>
              <a:buFont typeface="Wingdings" pitchFamily="2" charset="2"/>
              <a:buChar char="§"/>
              <a:defRPr/>
            </a:pPr>
            <a:r>
              <a:rPr lang="tr-TR" sz="1900" dirty="0">
                <a:latin typeface="Verdana"/>
                <a:ea typeface="Verdana"/>
                <a:cs typeface="Arial"/>
              </a:rPr>
              <a:t>Üretim emri</a:t>
            </a:r>
            <a:endParaRPr lang="en-US" sz="1900" dirty="0">
              <a:latin typeface="Arial"/>
              <a:cs typeface="Arial"/>
            </a:endParaRPr>
          </a:p>
          <a:p>
            <a:pPr marL="361950" indent="-361950">
              <a:spcBef>
                <a:spcPts val="0"/>
              </a:spcBef>
              <a:spcAft>
                <a:spcPts val="0"/>
              </a:spcAft>
              <a:buFont typeface="Wingdings" pitchFamily="2" charset="2"/>
              <a:buChar char="§"/>
              <a:defRPr/>
            </a:pPr>
            <a:r>
              <a:rPr lang="tr-TR" sz="1900" dirty="0">
                <a:latin typeface="Verdana"/>
                <a:ea typeface="Verdana"/>
                <a:cs typeface="Arial"/>
              </a:rPr>
              <a:t>Gerçek zamanlı trafik verileri</a:t>
            </a:r>
            <a:endParaRPr lang="en-US" sz="1900" dirty="0">
              <a:latin typeface="Arial"/>
              <a:cs typeface="Arial"/>
            </a:endParaRPr>
          </a:p>
          <a:p>
            <a:pPr marL="361950" indent="-361950">
              <a:spcBef>
                <a:spcPts val="0"/>
              </a:spcBef>
              <a:spcAft>
                <a:spcPts val="0"/>
              </a:spcAft>
              <a:buFont typeface="Wingdings" pitchFamily="2" charset="2"/>
              <a:buChar char="§"/>
              <a:defRPr/>
            </a:pPr>
            <a:r>
              <a:rPr lang="tr-TR" sz="1900" dirty="0">
                <a:latin typeface="Verdana"/>
                <a:ea typeface="Verdana"/>
                <a:cs typeface="Arial"/>
              </a:rPr>
              <a:t>Bilgisayar verisine müdahale</a:t>
            </a:r>
          </a:p>
        </p:txBody>
      </p:sp>
      <p:sp>
        <p:nvSpPr>
          <p:cNvPr id="18" name="Textfeld 18">
            <a:extLst>
              <a:ext uri="{FF2B5EF4-FFF2-40B4-BE49-F238E27FC236}">
                <a16:creationId xmlns:a16="http://schemas.microsoft.com/office/drawing/2014/main" id="{BEF62269-9643-45FF-8BF7-9A641AC3ADA2}"/>
              </a:ext>
            </a:extLst>
          </p:cNvPr>
          <p:cNvSpPr txBox="1"/>
          <p:nvPr/>
        </p:nvSpPr>
        <p:spPr>
          <a:xfrm>
            <a:off x="2856050" y="6107789"/>
            <a:ext cx="1963738" cy="339725"/>
          </a:xfrm>
          <a:prstGeom prst="rect">
            <a:avLst/>
          </a:prstGeom>
          <a:noFill/>
        </p:spPr>
        <p:txBody>
          <a:bodyPr>
            <a:spAutoFit/>
          </a:bodyPr>
          <a:lstStyle/>
          <a:p>
            <a:pPr fontAlgn="auto">
              <a:spcBef>
                <a:spcPts val="0"/>
              </a:spcBef>
              <a:spcAft>
                <a:spcPts val="0"/>
              </a:spcAft>
              <a:defRPr/>
            </a:pPr>
            <a:r>
              <a:rPr lang="tr-TR" sz="1600" b="1" dirty="0">
                <a:solidFill>
                  <a:schemeClr val="tx1">
                    <a:lumMod val="65000"/>
                    <a:lumOff val="35000"/>
                  </a:schemeClr>
                </a:solidFill>
                <a:latin typeface="Verdana"/>
                <a:cs typeface="Verdana"/>
              </a:rPr>
              <a:t>Uyumlaştırma </a:t>
            </a:r>
          </a:p>
        </p:txBody>
      </p:sp>
      <p:sp>
        <p:nvSpPr>
          <p:cNvPr id="10" name="Slide Number Placeholder 1">
            <a:extLst>
              <a:ext uri="{FF2B5EF4-FFF2-40B4-BE49-F238E27FC236}">
                <a16:creationId xmlns:a16="http://schemas.microsoft.com/office/drawing/2014/main" id="{614666A2-5134-4F46-BB19-C88A0BCB76F3}"/>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11" name="TextBox 10">
            <a:extLst>
              <a:ext uri="{FF2B5EF4-FFF2-40B4-BE49-F238E27FC236}">
                <a16:creationId xmlns:a16="http://schemas.microsoft.com/office/drawing/2014/main" id="{D270E6E6-A37B-4B57-8F39-18B72A94CAF5}"/>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12" name="Slide Number Placeholder 4">
            <a:extLst>
              <a:ext uri="{FF2B5EF4-FFF2-40B4-BE49-F238E27FC236}">
                <a16:creationId xmlns:a16="http://schemas.microsoft.com/office/drawing/2014/main" id="{AE75FAF7-F884-4A6A-AD25-54DCCDD7D78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a:extLst>
              <a:ext uri="{FF2B5EF4-FFF2-40B4-BE49-F238E27FC236}">
                <a16:creationId xmlns:a16="http://schemas.microsoft.com/office/drawing/2014/main" id="{17C8DB07-51AB-41F1-84EB-D6D7B6E86C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a:extLst>
              <a:ext uri="{FF2B5EF4-FFF2-40B4-BE49-F238E27FC236}">
                <a16:creationId xmlns:a16="http://schemas.microsoft.com/office/drawing/2014/main" id="{9A6D6990-4F92-4414-93FD-98AFAC53A45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a:extLst>
              <a:ext uri="{FF2B5EF4-FFF2-40B4-BE49-F238E27FC236}">
                <a16:creationId xmlns:a16="http://schemas.microsoft.com/office/drawing/2014/main" id="{04DFF0A4-0EB6-416E-BBBA-6E5B2476C6B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solidFill>
                  <a:schemeClr val="bg1"/>
                </a:solidFill>
                <a:cs typeface="Calibri" panose="020F0502020204030204" pitchFamily="34" charset="0"/>
              </a:rPr>
              <a:t>Avrupa Konseyi Budapeşte </a:t>
            </a:r>
          </a:p>
          <a:p>
            <a:pPr algn="r"/>
            <a:r>
              <a:rPr lang="tr-TR" sz="3200" b="1" dirty="0">
                <a:solidFill>
                  <a:schemeClr val="bg1"/>
                </a:solidFill>
                <a:cs typeface="Calibri" panose="020F0502020204030204" pitchFamily="34" charset="0"/>
              </a:rPr>
              <a:t>Siber Suç Sözleşmesi</a:t>
            </a:r>
          </a:p>
        </p:txBody>
      </p:sp>
      <p:pic>
        <p:nvPicPr>
          <p:cNvPr id="16" name="Picture 4">
            <a:extLst>
              <a:ext uri="{FF2B5EF4-FFF2-40B4-BE49-F238E27FC236}">
                <a16:creationId xmlns:a16="http://schemas.microsoft.com/office/drawing/2014/main" id="{2FA2513C-030D-407A-9864-541AEBF874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B1007E9-553A-49C7-AF54-BED71438F96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0546299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feld 12"/>
          <p:cNvSpPr txBox="1"/>
          <p:nvPr/>
        </p:nvSpPr>
        <p:spPr>
          <a:xfrm>
            <a:off x="179389" y="1104056"/>
            <a:ext cx="2786062" cy="5632311"/>
          </a:xfrm>
          <a:prstGeom prst="rect">
            <a:avLst/>
          </a:prstGeom>
          <a:solidFill>
            <a:schemeClr val="bg1"/>
          </a:solidFill>
          <a:ln>
            <a:solidFill>
              <a:schemeClr val="bg1">
                <a:lumMod val="50000"/>
              </a:schemeClr>
            </a:solidFill>
          </a:ln>
        </p:spPr>
        <p:txBody>
          <a:bodyPr>
            <a:spAutoFit/>
          </a:bodyPr>
          <a:lstStyle/>
          <a:p>
            <a:pPr>
              <a:spcBef>
                <a:spcPts val="0"/>
              </a:spcBef>
              <a:spcAft>
                <a:spcPts val="0"/>
              </a:spcAft>
              <a:defRPr/>
            </a:pPr>
            <a:r>
              <a:rPr lang="tr-TR" b="1" dirty="0">
                <a:latin typeface="Verdana"/>
                <a:ea typeface="Verdana"/>
                <a:cs typeface="Arial"/>
              </a:rPr>
              <a:t>Suç sayılan eylemler</a:t>
            </a:r>
          </a:p>
          <a:p>
            <a:pPr marL="342900" indent="-342900">
              <a:spcBef>
                <a:spcPts val="0"/>
              </a:spcBef>
              <a:spcAft>
                <a:spcPts val="0"/>
              </a:spcAft>
              <a:buFont typeface="Wingdings" pitchFamily="2" charset="2"/>
              <a:buChar char="§"/>
              <a:defRPr/>
            </a:pPr>
            <a:r>
              <a:rPr lang="tr-TR" dirty="0">
                <a:latin typeface="Verdana"/>
                <a:ea typeface="Verdana"/>
                <a:cs typeface="Arial"/>
              </a:rPr>
              <a:t>Hukuka aykırı erişim</a:t>
            </a:r>
            <a:endParaRPr lang="tr-TR" dirty="0">
              <a:latin typeface="Arial"/>
              <a:cs typeface="Arial"/>
            </a:endParaRPr>
          </a:p>
          <a:p>
            <a:pPr marL="342900" indent="-342900">
              <a:spcBef>
                <a:spcPts val="0"/>
              </a:spcBef>
              <a:spcAft>
                <a:spcPts val="0"/>
              </a:spcAft>
              <a:buFont typeface="Wingdings" pitchFamily="2" charset="2"/>
              <a:buChar char="§"/>
              <a:defRPr/>
            </a:pPr>
            <a:r>
              <a:rPr lang="tr-TR" dirty="0">
                <a:latin typeface="Verdana"/>
                <a:ea typeface="Verdana"/>
                <a:cs typeface="Arial"/>
              </a:rPr>
              <a:t>Hukuka aykırı müdahale</a:t>
            </a:r>
            <a:endParaRPr lang="tr-TR" dirty="0">
              <a:latin typeface="Arial"/>
              <a:cs typeface="Arial"/>
            </a:endParaRPr>
          </a:p>
          <a:p>
            <a:pPr marL="342900" indent="-342900">
              <a:spcBef>
                <a:spcPts val="0"/>
              </a:spcBef>
              <a:spcAft>
                <a:spcPts val="0"/>
              </a:spcAft>
              <a:buFont typeface="Wingdings" pitchFamily="2" charset="2"/>
              <a:buChar char="§"/>
              <a:defRPr/>
            </a:pPr>
            <a:r>
              <a:rPr lang="tr-TR" dirty="0">
                <a:latin typeface="Verdana"/>
                <a:ea typeface="Verdana"/>
                <a:cs typeface="Arial"/>
              </a:rPr>
              <a:t>Veri müdahalesi</a:t>
            </a:r>
            <a:endParaRPr lang="tr-TR" dirty="0">
              <a:latin typeface="Arial"/>
              <a:cs typeface="Arial"/>
            </a:endParaRPr>
          </a:p>
          <a:p>
            <a:pPr marL="342900" indent="-342900">
              <a:spcBef>
                <a:spcPts val="0"/>
              </a:spcBef>
              <a:spcAft>
                <a:spcPts val="0"/>
              </a:spcAft>
              <a:buFont typeface="Wingdings" pitchFamily="2" charset="2"/>
              <a:buChar char="§"/>
              <a:defRPr/>
            </a:pPr>
            <a:r>
              <a:rPr lang="tr-TR" dirty="0">
                <a:latin typeface="Verdana"/>
                <a:ea typeface="Verdana"/>
                <a:cs typeface="Arial"/>
              </a:rPr>
              <a:t>Sistem müdahalesi</a:t>
            </a:r>
            <a:endParaRPr lang="tr-TR" dirty="0">
              <a:latin typeface="Arial"/>
              <a:cs typeface="Arial"/>
            </a:endParaRPr>
          </a:p>
          <a:p>
            <a:pPr marL="342900" indent="-342900">
              <a:spcBef>
                <a:spcPts val="0"/>
              </a:spcBef>
              <a:spcAft>
                <a:spcPts val="0"/>
              </a:spcAft>
              <a:buFont typeface="Wingdings" pitchFamily="2" charset="2"/>
              <a:buChar char="§"/>
              <a:defRPr/>
            </a:pPr>
            <a:r>
              <a:rPr lang="tr-TR" dirty="0">
                <a:latin typeface="Verdana"/>
                <a:ea typeface="Verdana"/>
                <a:cs typeface="Arial"/>
              </a:rPr>
              <a:t>Cihazların kötüye kullanımı</a:t>
            </a:r>
            <a:endParaRPr lang="tr-TR" dirty="0">
              <a:latin typeface="Arial"/>
              <a:cs typeface="Arial"/>
            </a:endParaRPr>
          </a:p>
          <a:p>
            <a:pPr marL="342900" indent="-342900">
              <a:spcBef>
                <a:spcPts val="0"/>
              </a:spcBef>
              <a:spcAft>
                <a:spcPts val="0"/>
              </a:spcAft>
              <a:buFont typeface="Wingdings" pitchFamily="2" charset="2"/>
              <a:buChar char="§"/>
              <a:defRPr/>
            </a:pPr>
            <a:r>
              <a:rPr lang="tr-TR" dirty="0">
                <a:latin typeface="Verdana"/>
                <a:ea typeface="Verdana"/>
                <a:cs typeface="Arial"/>
              </a:rPr>
              <a:t>Sahtecilik ve dolandırıcılık</a:t>
            </a:r>
            <a:endParaRPr lang="tr-TR" dirty="0">
              <a:latin typeface="Arial"/>
              <a:cs typeface="Arial"/>
            </a:endParaRPr>
          </a:p>
          <a:p>
            <a:pPr marL="342900" indent="-342900">
              <a:spcBef>
                <a:spcPts val="0"/>
              </a:spcBef>
              <a:spcAft>
                <a:spcPts val="0"/>
              </a:spcAft>
              <a:buFont typeface="Wingdings" pitchFamily="2" charset="2"/>
              <a:buChar char="§"/>
              <a:defRPr/>
            </a:pPr>
            <a:r>
              <a:rPr lang="tr-TR" dirty="0">
                <a:latin typeface="Verdana"/>
                <a:ea typeface="Verdana"/>
                <a:cs typeface="Arial"/>
              </a:rPr>
              <a:t>Çocuk pornografisi</a:t>
            </a:r>
            <a:endParaRPr lang="tr-TR" dirty="0">
              <a:latin typeface="Arial"/>
              <a:cs typeface="Arial"/>
            </a:endParaRPr>
          </a:p>
          <a:p>
            <a:pPr marL="342900" indent="-342900">
              <a:spcBef>
                <a:spcPts val="0"/>
              </a:spcBef>
              <a:spcAft>
                <a:spcPts val="0"/>
              </a:spcAft>
              <a:buFont typeface="Wingdings" pitchFamily="2" charset="2"/>
              <a:buChar char="§"/>
              <a:defRPr/>
            </a:pPr>
            <a:r>
              <a:rPr lang="tr-TR" dirty="0">
                <a:latin typeface="Verdana"/>
                <a:ea typeface="Verdana"/>
                <a:cs typeface="Arial"/>
              </a:rPr>
              <a:t>Fikri mülkiyetle ilgili suçlar</a:t>
            </a:r>
            <a:endParaRPr lang="tr-TR" dirty="0">
              <a:latin typeface="Arial"/>
              <a:cs typeface="Arial"/>
            </a:endParaRPr>
          </a:p>
          <a:p>
            <a:pPr marL="342900" indent="-342900">
              <a:spcBef>
                <a:spcPts val="0"/>
              </a:spcBef>
              <a:spcAft>
                <a:spcPts val="0"/>
              </a:spcAft>
              <a:buFont typeface="Wingdings" pitchFamily="2" charset="2"/>
              <a:buChar char="§"/>
              <a:defRPr/>
            </a:pPr>
            <a:r>
              <a:rPr lang="tr-TR" dirty="0">
                <a:latin typeface="Verdana"/>
                <a:ea typeface="Verdana"/>
                <a:cs typeface="Verdana"/>
              </a:rPr>
              <a:t>Teşebbüs, yardım &amp; yataklık</a:t>
            </a:r>
            <a:endParaRPr lang="en-US" dirty="0">
              <a:latin typeface="Arial"/>
              <a:cs typeface="Arial"/>
            </a:endParaRPr>
          </a:p>
          <a:p>
            <a:pPr marL="342900" indent="-342900">
              <a:spcBef>
                <a:spcPts val="0"/>
              </a:spcBef>
              <a:spcAft>
                <a:spcPts val="0"/>
              </a:spcAft>
              <a:buFont typeface="Wingdings" pitchFamily="2" charset="2"/>
              <a:buChar char="§"/>
              <a:defRPr/>
            </a:pPr>
            <a:r>
              <a:rPr lang="tr-TR" dirty="0">
                <a:latin typeface="Verdana"/>
                <a:ea typeface="Verdana"/>
                <a:cs typeface="Verdana"/>
              </a:rPr>
              <a:t>Şirket sorumluluğu</a:t>
            </a:r>
            <a:endParaRPr lang="en-US" dirty="0">
              <a:latin typeface="Arial"/>
              <a:cs typeface="Arial"/>
            </a:endParaRPr>
          </a:p>
          <a:p>
            <a:pPr>
              <a:spcBef>
                <a:spcPts val="0"/>
              </a:spcBef>
              <a:spcAft>
                <a:spcPts val="0"/>
              </a:spcAft>
              <a:defRPr/>
            </a:pPr>
            <a:endParaRPr lang="en-GB" b="1" dirty="0">
              <a:latin typeface="Verdana"/>
              <a:cs typeface="Verdana"/>
            </a:endParaRPr>
          </a:p>
        </p:txBody>
      </p:sp>
      <p:sp>
        <p:nvSpPr>
          <p:cNvPr id="21" name="Textfeld 4"/>
          <p:cNvSpPr txBox="1"/>
          <p:nvPr/>
        </p:nvSpPr>
        <p:spPr>
          <a:xfrm>
            <a:off x="6394447" y="988127"/>
            <a:ext cx="2570163" cy="6001643"/>
          </a:xfrm>
          <a:prstGeom prst="rect">
            <a:avLst/>
          </a:prstGeom>
          <a:solidFill>
            <a:srgbClr val="FFFF00"/>
          </a:solidFill>
          <a:ln>
            <a:solidFill>
              <a:schemeClr val="bg1">
                <a:lumMod val="50000"/>
              </a:schemeClr>
            </a:solidFill>
          </a:ln>
        </p:spPr>
        <p:txBody>
          <a:bodyPr wrap="square">
            <a:spAutoFit/>
          </a:bodyPr>
          <a:lstStyle/>
          <a:p>
            <a:pPr>
              <a:spcBef>
                <a:spcPts val="0"/>
              </a:spcBef>
              <a:spcAft>
                <a:spcPts val="0"/>
              </a:spcAft>
              <a:defRPr/>
            </a:pPr>
            <a:r>
              <a:rPr lang="tr-TR" sz="1600" b="1" dirty="0">
                <a:latin typeface="Verdana"/>
                <a:ea typeface="Verdana"/>
                <a:cs typeface="Arial"/>
              </a:rPr>
              <a:t>Uluslararası İşbirliği</a:t>
            </a:r>
            <a:endParaRPr lang="en-US" sz="1600" dirty="0">
              <a:latin typeface="Arial"/>
              <a:cs typeface="Arial"/>
            </a:endParaRPr>
          </a:p>
          <a:p>
            <a:pPr marL="361950" indent="-361950">
              <a:spcBef>
                <a:spcPts val="0"/>
              </a:spcBef>
              <a:spcAft>
                <a:spcPts val="0"/>
              </a:spcAft>
              <a:buFont typeface="Wingdings" pitchFamily="2" charset="2"/>
              <a:buChar char="§"/>
              <a:defRPr/>
            </a:pPr>
            <a:r>
              <a:rPr lang="tr-TR" sz="1600" dirty="0">
                <a:latin typeface="Verdana"/>
                <a:ea typeface="Verdana"/>
                <a:cs typeface="Arial"/>
              </a:rPr>
              <a:t>Suçluların iadesi</a:t>
            </a:r>
            <a:endParaRPr lang="tr-TR" sz="1600" dirty="0">
              <a:latin typeface="Arial"/>
              <a:cs typeface="Arial"/>
            </a:endParaRPr>
          </a:p>
          <a:p>
            <a:pPr marL="361950" indent="-361950">
              <a:spcBef>
                <a:spcPts val="0"/>
              </a:spcBef>
              <a:spcAft>
                <a:spcPts val="0"/>
              </a:spcAft>
              <a:buFont typeface="Wingdings" pitchFamily="2" charset="2"/>
              <a:buChar char="§"/>
              <a:defRPr/>
            </a:pPr>
            <a:r>
              <a:rPr lang="tr-TR" sz="1600" dirty="0">
                <a:latin typeface="Verdana"/>
                <a:ea typeface="Verdana"/>
                <a:cs typeface="Arial"/>
              </a:rPr>
              <a:t>Karşılıklı adli yardım</a:t>
            </a:r>
            <a:endParaRPr lang="tr-TR" sz="1600" dirty="0">
              <a:latin typeface="Arial"/>
              <a:cs typeface="Arial"/>
            </a:endParaRPr>
          </a:p>
          <a:p>
            <a:pPr marL="361950" indent="-361950">
              <a:spcBef>
                <a:spcPts val="0"/>
              </a:spcBef>
              <a:spcAft>
                <a:spcPts val="0"/>
              </a:spcAft>
              <a:buFont typeface="Wingdings" pitchFamily="2" charset="2"/>
              <a:buChar char="§"/>
              <a:defRPr/>
            </a:pPr>
            <a:r>
              <a:rPr lang="tr-TR" sz="1600" dirty="0">
                <a:latin typeface="Verdana"/>
                <a:ea typeface="Verdana"/>
                <a:cs typeface="Arial"/>
              </a:rPr>
              <a:t>Kendiliğinden bilgi verme</a:t>
            </a:r>
          </a:p>
          <a:p>
            <a:pPr marL="361950" indent="-361950">
              <a:spcBef>
                <a:spcPts val="0"/>
              </a:spcBef>
              <a:spcAft>
                <a:spcPts val="0"/>
              </a:spcAft>
              <a:buFont typeface="Wingdings" pitchFamily="2" charset="2"/>
              <a:buChar char="§"/>
              <a:defRPr/>
            </a:pPr>
            <a:r>
              <a:rPr lang="tr-TR" sz="1600" dirty="0">
                <a:latin typeface="Verdana"/>
                <a:ea typeface="Verdana"/>
                <a:cs typeface="Arial"/>
              </a:rPr>
              <a:t>Süratli şekilde koruma</a:t>
            </a:r>
          </a:p>
          <a:p>
            <a:pPr marL="361950" indent="-361950">
              <a:spcBef>
                <a:spcPts val="0"/>
              </a:spcBef>
              <a:spcAft>
                <a:spcPts val="0"/>
              </a:spcAft>
              <a:buFont typeface="Wingdings" pitchFamily="2" charset="2"/>
              <a:buChar char="§"/>
              <a:defRPr/>
            </a:pPr>
            <a:r>
              <a:rPr lang="tr-TR" sz="1600" dirty="0">
                <a:latin typeface="Verdana"/>
                <a:ea typeface="Verdana"/>
                <a:cs typeface="Arial"/>
              </a:rPr>
              <a:t>Trafik verilerinin süratli şekilde açıklanması</a:t>
            </a:r>
          </a:p>
          <a:p>
            <a:pPr marL="361950" indent="-361950">
              <a:spcBef>
                <a:spcPts val="0"/>
              </a:spcBef>
              <a:spcAft>
                <a:spcPts val="0"/>
              </a:spcAft>
              <a:buFont typeface="Wingdings" pitchFamily="2" charset="2"/>
              <a:buChar char="§"/>
              <a:defRPr/>
            </a:pPr>
            <a:r>
              <a:rPr lang="tr-TR" sz="1600" dirty="0">
                <a:latin typeface="Verdana"/>
                <a:ea typeface="Verdana"/>
                <a:cs typeface="Arial"/>
              </a:rPr>
              <a:t>Erişim için karşılıklı adli yardım</a:t>
            </a:r>
          </a:p>
          <a:p>
            <a:pPr marL="361950" indent="-361950">
              <a:spcBef>
                <a:spcPts val="0"/>
              </a:spcBef>
              <a:spcAft>
                <a:spcPts val="0"/>
              </a:spcAft>
              <a:buFont typeface="Wingdings" pitchFamily="2" charset="2"/>
              <a:buChar char="§"/>
              <a:defRPr/>
            </a:pPr>
            <a:r>
              <a:rPr lang="tr-TR" sz="1600" dirty="0">
                <a:latin typeface="Verdana"/>
                <a:ea typeface="Verdana"/>
                <a:cs typeface="Arial"/>
              </a:rPr>
              <a:t>Sınır ötesi erişim </a:t>
            </a:r>
            <a:endParaRPr lang="en-US" sz="1600" dirty="0">
              <a:latin typeface="Arial"/>
              <a:cs typeface="Arial"/>
            </a:endParaRPr>
          </a:p>
          <a:p>
            <a:pPr marL="361950" indent="-361950">
              <a:spcBef>
                <a:spcPts val="0"/>
              </a:spcBef>
              <a:spcAft>
                <a:spcPts val="0"/>
              </a:spcAft>
              <a:buFont typeface="Wingdings" pitchFamily="2" charset="2"/>
              <a:buChar char="§"/>
              <a:defRPr/>
            </a:pPr>
            <a:r>
              <a:rPr lang="tr-TR" sz="1600" dirty="0">
                <a:latin typeface="Verdana"/>
                <a:ea typeface="Verdana"/>
                <a:cs typeface="Arial"/>
              </a:rPr>
              <a:t>Gerçek zamanlı trafik verileri için adli yardım</a:t>
            </a:r>
            <a:endParaRPr lang="en-US" sz="1600" dirty="0">
              <a:latin typeface="Arial"/>
              <a:cs typeface="Arial"/>
            </a:endParaRPr>
          </a:p>
          <a:p>
            <a:pPr marL="361950" indent="-361950">
              <a:spcBef>
                <a:spcPts val="0"/>
              </a:spcBef>
              <a:spcAft>
                <a:spcPts val="0"/>
              </a:spcAft>
              <a:buFont typeface="Wingdings" pitchFamily="2" charset="2"/>
              <a:buChar char="§"/>
              <a:defRPr/>
            </a:pPr>
            <a:r>
              <a:rPr lang="tr-TR" sz="1600" dirty="0">
                <a:latin typeface="Verdana"/>
                <a:ea typeface="Verdana"/>
                <a:cs typeface="Arial"/>
              </a:rPr>
              <a:t>Müdahale için karşılıklı adli yardım </a:t>
            </a:r>
            <a:endParaRPr lang="en-US" sz="1600" dirty="0">
              <a:latin typeface="Arial"/>
              <a:cs typeface="Arial"/>
            </a:endParaRPr>
          </a:p>
          <a:p>
            <a:pPr marL="361950" indent="-361950">
              <a:spcBef>
                <a:spcPts val="0"/>
              </a:spcBef>
              <a:spcAft>
                <a:spcPts val="0"/>
              </a:spcAft>
              <a:buFont typeface="Wingdings" pitchFamily="2" charset="2"/>
              <a:buChar char="§"/>
              <a:defRPr/>
            </a:pPr>
            <a:r>
              <a:rPr lang="tr-TR" sz="1600" dirty="0">
                <a:latin typeface="Verdana"/>
                <a:ea typeface="Verdana"/>
                <a:cs typeface="Arial"/>
              </a:rPr>
              <a:t>7/24 irtibat noktaları</a:t>
            </a:r>
          </a:p>
          <a:p>
            <a:pPr>
              <a:spcBef>
                <a:spcPts val="0"/>
              </a:spcBef>
              <a:spcAft>
                <a:spcPts val="0"/>
              </a:spcAft>
              <a:defRPr/>
            </a:pPr>
            <a:endParaRPr lang="en-GB" sz="1600" dirty="0">
              <a:latin typeface="Arial"/>
              <a:cs typeface="Arial"/>
            </a:endParaRPr>
          </a:p>
          <a:p>
            <a:pPr>
              <a:spcBef>
                <a:spcPts val="0"/>
              </a:spcBef>
              <a:spcAft>
                <a:spcPts val="0"/>
              </a:spcAft>
              <a:defRPr/>
            </a:pPr>
            <a:endParaRPr lang="en-GB" sz="1600" b="1" dirty="0">
              <a:latin typeface="Verdana"/>
              <a:cs typeface="Verdana"/>
            </a:endParaRPr>
          </a:p>
        </p:txBody>
      </p:sp>
      <p:sp>
        <p:nvSpPr>
          <p:cNvPr id="20489" name="Textfeld 16"/>
          <p:cNvSpPr txBox="1">
            <a:spLocks noChangeArrowheads="1"/>
          </p:cNvSpPr>
          <p:nvPr/>
        </p:nvSpPr>
        <p:spPr bwMode="auto">
          <a:xfrm>
            <a:off x="2894013" y="1433513"/>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0490" name="Textfeld 17"/>
          <p:cNvSpPr txBox="1">
            <a:spLocks noChangeArrowheads="1"/>
          </p:cNvSpPr>
          <p:nvPr/>
        </p:nvSpPr>
        <p:spPr bwMode="auto">
          <a:xfrm>
            <a:off x="5822950" y="1433513"/>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a:latin typeface="Verdana" charset="0"/>
                <a:cs typeface="Verdana" charset="0"/>
              </a:rPr>
              <a:t>+</a:t>
            </a:r>
          </a:p>
        </p:txBody>
      </p:sp>
      <p:cxnSp>
        <p:nvCxnSpPr>
          <p:cNvPr id="25" name="Form 20"/>
          <p:cNvCxnSpPr>
            <a:stCxn id="19" idx="2"/>
          </p:cNvCxnSpPr>
          <p:nvPr/>
        </p:nvCxnSpPr>
        <p:spPr>
          <a:xfrm rot="5400000" flipH="1" flipV="1">
            <a:off x="3453283" y="3795200"/>
            <a:ext cx="1060304" cy="4822030"/>
          </a:xfrm>
          <a:prstGeom prst="bentConnector4">
            <a:avLst>
              <a:gd name="adj1" fmla="val -21560"/>
              <a:gd name="adj2" fmla="val 64444"/>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27"/>
          <p:cNvCxnSpPr/>
          <p:nvPr/>
        </p:nvCxnSpPr>
        <p:spPr>
          <a:xfrm>
            <a:off x="4608513" y="4073525"/>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feld 3"/>
          <p:cNvSpPr txBox="1"/>
          <p:nvPr/>
        </p:nvSpPr>
        <p:spPr>
          <a:xfrm>
            <a:off x="3465512" y="1168510"/>
            <a:ext cx="2428875" cy="4185761"/>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tr-TR" sz="1900" b="1" dirty="0">
                <a:latin typeface="Verdana"/>
                <a:ea typeface="ＭＳ Ｐゴシック"/>
                <a:cs typeface="Verdana"/>
              </a:rPr>
              <a:t>Usul Araçları</a:t>
            </a:r>
          </a:p>
          <a:p>
            <a:pPr marL="361950" indent="-361950" fontAlgn="auto">
              <a:spcBef>
                <a:spcPts val="0"/>
              </a:spcBef>
              <a:spcAft>
                <a:spcPts val="0"/>
              </a:spcAft>
              <a:buFont typeface="Wingdings" pitchFamily="2" charset="2"/>
              <a:buChar char="§"/>
              <a:defRPr/>
            </a:pPr>
            <a:r>
              <a:rPr lang="tr-TR" sz="1900" dirty="0">
                <a:latin typeface="Verdana"/>
                <a:ea typeface="ＭＳ Ｐゴシック"/>
                <a:cs typeface="Verdana"/>
              </a:rPr>
              <a:t>Süratli şekilde koruma</a:t>
            </a:r>
          </a:p>
          <a:p>
            <a:pPr marL="361950" indent="-361950" fontAlgn="auto">
              <a:spcBef>
                <a:spcPts val="0"/>
              </a:spcBef>
              <a:spcAft>
                <a:spcPts val="0"/>
              </a:spcAft>
              <a:buFont typeface="Wingdings" pitchFamily="2" charset="2"/>
              <a:buChar char="§"/>
              <a:defRPr/>
            </a:pPr>
            <a:r>
              <a:rPr lang="tr-TR" sz="1900" dirty="0">
                <a:latin typeface="Verdana"/>
                <a:ea typeface="ＭＳ Ｐゴシック"/>
                <a:cs typeface="Verdana"/>
              </a:rPr>
              <a:t>Trafik verilerinin açıklanması</a:t>
            </a:r>
          </a:p>
          <a:p>
            <a:pPr marL="361950" indent="-361950" fontAlgn="auto">
              <a:spcBef>
                <a:spcPts val="0"/>
              </a:spcBef>
              <a:spcAft>
                <a:spcPts val="0"/>
              </a:spcAft>
              <a:buFont typeface="Wingdings" pitchFamily="2" charset="2"/>
              <a:buChar char="§"/>
              <a:defRPr/>
            </a:pPr>
            <a:r>
              <a:rPr lang="tr-TR" sz="1900" dirty="0">
                <a:latin typeface="Verdana"/>
                <a:ea typeface="ＭＳ Ｐゴシック"/>
                <a:cs typeface="Verdana"/>
              </a:rPr>
              <a:t>Arama ve el koyma</a:t>
            </a:r>
          </a:p>
          <a:p>
            <a:pPr marL="361950" indent="-361950" fontAlgn="auto">
              <a:spcBef>
                <a:spcPts val="0"/>
              </a:spcBef>
              <a:spcAft>
                <a:spcPts val="0"/>
              </a:spcAft>
              <a:buFont typeface="Wingdings" pitchFamily="2" charset="2"/>
              <a:buChar char="§"/>
              <a:defRPr/>
            </a:pPr>
            <a:r>
              <a:rPr lang="tr-TR" sz="1900" dirty="0">
                <a:latin typeface="Verdana"/>
                <a:ea typeface="ＭＳ Ｐゴシック"/>
                <a:cs typeface="Verdana"/>
              </a:rPr>
              <a:t>Üretim emri</a:t>
            </a:r>
          </a:p>
          <a:p>
            <a:pPr marL="361950" indent="-361950" fontAlgn="auto">
              <a:spcBef>
                <a:spcPts val="0"/>
              </a:spcBef>
              <a:spcAft>
                <a:spcPts val="0"/>
              </a:spcAft>
              <a:buFont typeface="Wingdings" pitchFamily="2" charset="2"/>
              <a:buChar char="§"/>
              <a:defRPr/>
            </a:pPr>
            <a:r>
              <a:rPr lang="tr-TR" sz="1900" dirty="0">
                <a:latin typeface="Verdana"/>
                <a:ea typeface="ＭＳ Ｐゴシック"/>
                <a:cs typeface="Verdana"/>
              </a:rPr>
              <a:t>Gerçek zamanlı trafik verileri</a:t>
            </a:r>
          </a:p>
          <a:p>
            <a:pPr marL="361950" indent="-361950" fontAlgn="auto">
              <a:spcBef>
                <a:spcPts val="0"/>
              </a:spcBef>
              <a:spcAft>
                <a:spcPts val="0"/>
              </a:spcAft>
              <a:buFont typeface="Wingdings" pitchFamily="2" charset="2"/>
              <a:buChar char="§"/>
              <a:defRPr/>
            </a:pPr>
            <a:r>
              <a:rPr lang="tr-TR" sz="1900" dirty="0">
                <a:latin typeface="Verdana"/>
                <a:ea typeface="ＭＳ Ｐゴシック"/>
                <a:cs typeface="Verdana"/>
              </a:rPr>
              <a:t>Bilgisayar verisine müdahale</a:t>
            </a:r>
          </a:p>
        </p:txBody>
      </p:sp>
      <p:sp>
        <p:nvSpPr>
          <p:cNvPr id="18" name="Textfeld 18">
            <a:extLst>
              <a:ext uri="{FF2B5EF4-FFF2-40B4-BE49-F238E27FC236}">
                <a16:creationId xmlns:a16="http://schemas.microsoft.com/office/drawing/2014/main" id="{BEF62269-9643-45FF-8BF7-9A641AC3ADA2}"/>
              </a:ext>
            </a:extLst>
          </p:cNvPr>
          <p:cNvSpPr txBox="1"/>
          <p:nvPr/>
        </p:nvSpPr>
        <p:spPr>
          <a:xfrm>
            <a:off x="2856050" y="6107789"/>
            <a:ext cx="1963738" cy="339725"/>
          </a:xfrm>
          <a:prstGeom prst="rect">
            <a:avLst/>
          </a:prstGeom>
          <a:noFill/>
        </p:spPr>
        <p:txBody>
          <a:bodyPr>
            <a:spAutoFit/>
          </a:bodyPr>
          <a:lstStyle/>
          <a:p>
            <a:pPr fontAlgn="auto">
              <a:spcBef>
                <a:spcPts val="0"/>
              </a:spcBef>
              <a:spcAft>
                <a:spcPts val="0"/>
              </a:spcAft>
              <a:defRPr/>
            </a:pPr>
            <a:r>
              <a:rPr lang="tr-TR" sz="1600" b="1" dirty="0">
                <a:solidFill>
                  <a:schemeClr val="tx1">
                    <a:lumMod val="65000"/>
                    <a:lumOff val="35000"/>
                  </a:schemeClr>
                </a:solidFill>
                <a:latin typeface="Verdana"/>
                <a:cs typeface="Verdana"/>
              </a:rPr>
              <a:t>Uyumlaştırma </a:t>
            </a:r>
          </a:p>
        </p:txBody>
      </p:sp>
      <p:sp>
        <p:nvSpPr>
          <p:cNvPr id="10" name="Slide Number Placeholder 1">
            <a:extLst>
              <a:ext uri="{FF2B5EF4-FFF2-40B4-BE49-F238E27FC236}">
                <a16:creationId xmlns:a16="http://schemas.microsoft.com/office/drawing/2014/main" id="{614666A2-5134-4F46-BB19-C88A0BCB76F3}"/>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11" name="TextBox 10">
            <a:extLst>
              <a:ext uri="{FF2B5EF4-FFF2-40B4-BE49-F238E27FC236}">
                <a16:creationId xmlns:a16="http://schemas.microsoft.com/office/drawing/2014/main" id="{D270E6E6-A37B-4B57-8F39-18B72A94CAF5}"/>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12" name="Slide Number Placeholder 4">
            <a:extLst>
              <a:ext uri="{FF2B5EF4-FFF2-40B4-BE49-F238E27FC236}">
                <a16:creationId xmlns:a16="http://schemas.microsoft.com/office/drawing/2014/main" id="{AE75FAF7-F884-4A6A-AD25-54DCCDD7D78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a:extLst>
              <a:ext uri="{FF2B5EF4-FFF2-40B4-BE49-F238E27FC236}">
                <a16:creationId xmlns:a16="http://schemas.microsoft.com/office/drawing/2014/main" id="{17C8DB07-51AB-41F1-84EB-D6D7B6E86C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a:extLst>
              <a:ext uri="{FF2B5EF4-FFF2-40B4-BE49-F238E27FC236}">
                <a16:creationId xmlns:a16="http://schemas.microsoft.com/office/drawing/2014/main" id="{9A6D6990-4F92-4414-93FD-98AFAC53A45A}"/>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a:extLst>
              <a:ext uri="{FF2B5EF4-FFF2-40B4-BE49-F238E27FC236}">
                <a16:creationId xmlns:a16="http://schemas.microsoft.com/office/drawing/2014/main" id="{04DFF0A4-0EB6-416E-BBBA-6E5B2476C6B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solidFill>
                  <a:schemeClr val="bg1"/>
                </a:solidFill>
                <a:cs typeface="Calibri" panose="020F0502020204030204" pitchFamily="34" charset="0"/>
              </a:rPr>
              <a:t>Avrupa Konseyi Budapeşte </a:t>
            </a:r>
          </a:p>
          <a:p>
            <a:pPr algn="r"/>
            <a:r>
              <a:rPr lang="tr-TR" sz="3200" b="1" dirty="0">
                <a:solidFill>
                  <a:schemeClr val="bg1"/>
                </a:solidFill>
                <a:cs typeface="Calibri" panose="020F0502020204030204" pitchFamily="34" charset="0"/>
              </a:rPr>
              <a:t>Siber Suç Sözleşmesi</a:t>
            </a:r>
          </a:p>
        </p:txBody>
      </p:sp>
      <p:pic>
        <p:nvPicPr>
          <p:cNvPr id="16" name="Picture 4">
            <a:extLst>
              <a:ext uri="{FF2B5EF4-FFF2-40B4-BE49-F238E27FC236}">
                <a16:creationId xmlns:a16="http://schemas.microsoft.com/office/drawing/2014/main" id="{2FA2513C-030D-407A-9864-541AEBF874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B1007E9-553A-49C7-AF54-BED71438F96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14171629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solidFill>
                  <a:schemeClr val="bg1"/>
                </a:solidFill>
                <a:ea typeface="+mn-lt"/>
                <a:cs typeface="+mn-lt"/>
              </a:rPr>
              <a:t>Adli Personel için Uluslararası İşbirliğine İlişkin Uzmanlık Eğitimi</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42656843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solidFill>
                  <a:schemeClr val="bg1"/>
                </a:solidFill>
                <a:ea typeface="+mn-lt"/>
                <a:cs typeface="+mn-lt"/>
              </a:rPr>
              <a:t>Adli Personel için Uluslararası İşbirliğine İlişkin Uzmanlık Eğitimi</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a:lnSpc>
                <a:spcPct val="80000"/>
              </a:lnSpc>
            </a:pPr>
            <a:r>
              <a:rPr lang="tr-TR" sz="3200" b="1" dirty="0">
                <a:latin typeface="Arial"/>
                <a:ea typeface="ＭＳ Ｐゴシック"/>
              </a:rPr>
              <a:t>Üçüncü Bölüm</a:t>
            </a:r>
            <a:endParaRPr lang="tr-TR" sz="3200" b="1" dirty="0">
              <a:cs typeface="Arial"/>
            </a:endParaRPr>
          </a:p>
          <a:p>
            <a:pPr algn="ctr">
              <a:lnSpc>
                <a:spcPct val="80000"/>
              </a:lnSpc>
            </a:pPr>
            <a:r>
              <a:rPr lang="tr-TR" sz="3200" b="1" dirty="0">
                <a:ea typeface="ＭＳ Ｐゴシック" charset="0"/>
                <a:cs typeface="ＭＳ Ｐゴシック" charset="0"/>
              </a:rPr>
              <a:t/>
            </a:r>
            <a:br>
              <a:rPr lang="tr-TR" sz="3200" b="1" dirty="0">
                <a:ea typeface="ＭＳ Ｐゴシック" charset="0"/>
                <a:cs typeface="ＭＳ Ｐゴシック" charset="0"/>
              </a:rPr>
            </a:br>
            <a:r>
              <a:rPr lang="tr-TR" sz="3200" b="1" dirty="0">
                <a:latin typeface="Arial"/>
                <a:ea typeface="ＭＳ Ｐゴシック"/>
              </a:rPr>
              <a:t>Resmi Uluslararası İşbirliği Yaklaşımları</a:t>
            </a:r>
            <a:endParaRPr lang="tr-TR" sz="3200" dirty="0">
              <a:cs typeface="Arial"/>
            </a:endParaRPr>
          </a:p>
          <a:p>
            <a:pPr algn="ctr" eaLnBrk="1" hangingPunct="1">
              <a:lnSpc>
                <a:spcPct val="80000"/>
              </a:lnSpc>
            </a:pPr>
            <a:r>
              <a:rPr lang="tr-TR" sz="3200" b="1" dirty="0">
                <a:ea typeface="ＭＳ Ｐゴシック" charset="0"/>
                <a:cs typeface="ＭＳ Ｐゴシック" charset="0"/>
              </a:rPr>
              <a:t>– diğer antlaşmalar ve mekanizmalar</a:t>
            </a:r>
            <a:endParaRPr lang="tr-TR" sz="3200" dirty="0"/>
          </a:p>
        </p:txBody>
      </p:sp>
    </p:spTree>
    <p:extLst>
      <p:ext uri="{BB962C8B-B14F-4D97-AF65-F5344CB8AC3E}">
        <p14:creationId xmlns:p14="http://schemas.microsoft.com/office/powerpoint/2010/main" val="20641575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ea typeface="ＭＳ Ｐゴシック"/>
                <a:cs typeface="Calibri"/>
              </a:rPr>
              <a:t>Küresel &amp; Bölgesel Mekanizmalara </a:t>
            </a:r>
            <a:endParaRPr lang="tr-TR" sz="3200" dirty="0">
              <a:ea typeface="ＭＳ Ｐゴシック"/>
              <a:cs typeface="Calibri"/>
            </a:endParaRPr>
          </a:p>
          <a:p>
            <a:pPr algn="r"/>
            <a:r>
              <a:rPr lang="tr-TR" sz="3200" b="1" dirty="0">
                <a:ea typeface="ＭＳ Ｐゴシック"/>
                <a:cs typeface="Calibri"/>
              </a:rPr>
              <a:t>Genel Bakış</a:t>
            </a:r>
            <a:endParaRPr lang="tr-TR" sz="3200" dirty="0">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8" name="Picture 4" descr="UNODC Internships - OpenIGO">
            <a:extLst>
              <a:ext uri="{FF2B5EF4-FFF2-40B4-BE49-F238E27FC236}">
                <a16:creationId xmlns:a16="http://schemas.microsoft.com/office/drawing/2014/main" id="{F3630FF7-0A1E-47DA-94BC-19096EEFFC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109" y="1612330"/>
            <a:ext cx="3838536" cy="2015231"/>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7E2C615F-9A8F-46E4-9E28-82E78BE611E2}"/>
              </a:ext>
            </a:extLst>
          </p:cNvPr>
          <p:cNvSpPr/>
          <p:nvPr/>
        </p:nvSpPr>
        <p:spPr>
          <a:xfrm>
            <a:off x="4369342" y="1230682"/>
            <a:ext cx="4653114" cy="4493538"/>
          </a:xfrm>
          <a:prstGeom prst="rect">
            <a:avLst/>
          </a:prstGeom>
        </p:spPr>
        <p:txBody>
          <a:bodyPr wrap="square">
            <a:spAutoFit/>
          </a:bodyPr>
          <a:lstStyle/>
          <a:p>
            <a:pPr marL="342900" indent="-342900">
              <a:buFont typeface="Wingdings" pitchFamily="2" charset="2"/>
              <a:buChar char="Ø"/>
            </a:pPr>
            <a:r>
              <a:rPr lang="tr-TR" sz="2200" dirty="0" err="1">
                <a:latin typeface="Arial"/>
                <a:ea typeface="ＭＳ Ｐゴシック"/>
                <a:cs typeface="Arial"/>
              </a:rPr>
              <a:t>Sınıraşan</a:t>
            </a:r>
            <a:r>
              <a:rPr lang="tr-TR" sz="2200" dirty="0">
                <a:latin typeface="Arial"/>
                <a:ea typeface="ＭＳ Ｐゴシック"/>
                <a:cs typeface="Arial"/>
              </a:rPr>
              <a:t> Örgütlü Suçlara Karşı Birleşmiş Milletler Sözleşmesi (</a:t>
            </a:r>
            <a:r>
              <a:rPr lang="tr-TR" sz="2200" b="1" dirty="0">
                <a:latin typeface="Arial"/>
                <a:ea typeface="ＭＳ Ｐゴシック"/>
                <a:cs typeface="Arial"/>
              </a:rPr>
              <a:t>UNTOC</a:t>
            </a:r>
            <a:r>
              <a:rPr lang="tr-TR" sz="2200" dirty="0">
                <a:latin typeface="Arial"/>
                <a:ea typeface="ＭＳ Ｐゴシック"/>
                <a:cs typeface="Arial"/>
              </a:rPr>
              <a:t>)</a:t>
            </a:r>
          </a:p>
          <a:p>
            <a:pPr marL="342900" indent="-342900">
              <a:buFont typeface="Wingdings" pitchFamily="2" charset="2"/>
              <a:buChar char="Ø"/>
            </a:pPr>
            <a:endParaRPr lang="tr-TR" sz="2200" dirty="0">
              <a:cs typeface="Arial"/>
            </a:endParaRPr>
          </a:p>
          <a:p>
            <a:pPr marL="342900" indent="-342900">
              <a:buFont typeface="Wingdings" pitchFamily="2" charset="2"/>
              <a:buChar char="Ø"/>
            </a:pPr>
            <a:r>
              <a:rPr lang="tr-TR" sz="2200" dirty="0">
                <a:latin typeface="Arial"/>
                <a:ea typeface="ＭＳ Ｐゴシック"/>
                <a:cs typeface="Arial"/>
              </a:rPr>
              <a:t>Birleşmiş Milletler Yolsuzlukla Mücadele Sözleşmesi (</a:t>
            </a:r>
            <a:r>
              <a:rPr lang="tr-TR" sz="2200" b="1" dirty="0">
                <a:latin typeface="Arial"/>
                <a:ea typeface="ＭＳ Ｐゴシック"/>
                <a:cs typeface="Arial"/>
              </a:rPr>
              <a:t>UNCAC</a:t>
            </a:r>
            <a:r>
              <a:rPr lang="tr-TR" sz="2200" dirty="0">
                <a:latin typeface="Arial"/>
                <a:ea typeface="ＭＳ Ｐゴシック"/>
                <a:cs typeface="Arial"/>
              </a:rPr>
              <a:t>)</a:t>
            </a:r>
          </a:p>
          <a:p>
            <a:pPr marL="342900" indent="-342900">
              <a:buFont typeface="Wingdings" pitchFamily="2" charset="2"/>
              <a:buChar char="Ø"/>
            </a:pPr>
            <a:endParaRPr lang="tr-TR" sz="2200" dirty="0">
              <a:cs typeface="Arial"/>
            </a:endParaRPr>
          </a:p>
          <a:p>
            <a:pPr marL="342900" indent="-342900">
              <a:buFont typeface="Wingdings" pitchFamily="2" charset="2"/>
              <a:buChar char="Ø"/>
            </a:pPr>
            <a:r>
              <a:rPr lang="tr-TR" sz="2200" dirty="0">
                <a:latin typeface="Arial"/>
                <a:ea typeface="ＭＳ Ｐゴシック"/>
                <a:cs typeface="Arial"/>
              </a:rPr>
              <a:t>Ceza İşlerinde Karşılıklı Adli Yardım Avrupa Sözleşmesi </a:t>
            </a:r>
          </a:p>
          <a:p>
            <a:pPr marL="342900" indent="-342900">
              <a:buFont typeface="Wingdings" pitchFamily="2" charset="2"/>
              <a:buChar char="Ø"/>
            </a:pPr>
            <a:endParaRPr lang="tr-TR" sz="2200" dirty="0">
              <a:cs typeface="Arial"/>
            </a:endParaRPr>
          </a:p>
          <a:p>
            <a:pPr marL="342900" indent="-342900">
              <a:buFont typeface="Wingdings" pitchFamily="2" charset="2"/>
              <a:buChar char="Ø"/>
            </a:pPr>
            <a:r>
              <a:rPr lang="tr-TR" sz="2200" dirty="0">
                <a:latin typeface="Arial"/>
                <a:ea typeface="ＭＳ Ｐゴシック"/>
                <a:cs typeface="Arial"/>
              </a:rPr>
              <a:t>Diğer bölgesel mekanizmalar (Afrika Birliği, ASEAN, İngiliz Milletler Topluluğu, OAS vb.)</a:t>
            </a:r>
          </a:p>
        </p:txBody>
      </p:sp>
      <p:pic>
        <p:nvPicPr>
          <p:cNvPr id="10" name="Picture 6" descr="Council of Europe - Wikipedia">
            <a:extLst>
              <a:ext uri="{FF2B5EF4-FFF2-40B4-BE49-F238E27FC236}">
                <a16:creationId xmlns:a16="http://schemas.microsoft.com/office/drawing/2014/main" id="{8DBADDCD-8E10-4E83-9855-3FD54FC7D8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5300" y="3897900"/>
            <a:ext cx="2978235" cy="23849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01244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UNTOC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4154984"/>
          </a:xfrm>
          <a:prstGeom prst="rect">
            <a:avLst/>
          </a:prstGeom>
        </p:spPr>
        <p:txBody>
          <a:bodyPr>
            <a:spAutoFit/>
          </a:bodyPr>
          <a:lstStyle/>
          <a:p>
            <a:pPr marL="342900" indent="-342900">
              <a:buFont typeface="Wingdings" pitchFamily="2" charset="2"/>
              <a:buChar char="Ø"/>
            </a:pPr>
            <a:r>
              <a:rPr lang="tr-TR" sz="2200" dirty="0">
                <a:latin typeface="Arial"/>
                <a:ea typeface="ＭＳ Ｐゴシック"/>
                <a:cs typeface="Arial"/>
              </a:rPr>
              <a:t>İmza yılı: 2000</a:t>
            </a:r>
          </a:p>
          <a:p>
            <a:pPr marL="342900" indent="-342900">
              <a:buFont typeface="Wingdings" pitchFamily="2" charset="2"/>
              <a:buChar char="Ø"/>
            </a:pPr>
            <a:endParaRPr lang="tr-TR" sz="2200" dirty="0">
              <a:cs typeface="Arial"/>
            </a:endParaRPr>
          </a:p>
          <a:p>
            <a:pPr marL="342900" indent="-342900">
              <a:buFont typeface="Wingdings" pitchFamily="2" charset="2"/>
              <a:buChar char="Ø"/>
            </a:pPr>
            <a:r>
              <a:rPr lang="tr-TR" sz="2200" dirty="0">
                <a:latin typeface="Arial"/>
                <a:ea typeface="ＭＳ Ｐゴシック"/>
                <a:cs typeface="Arial"/>
              </a:rPr>
              <a:t>Yürürlüğe girdiği yıl: 2003</a:t>
            </a:r>
          </a:p>
          <a:p>
            <a:pPr marL="342900" indent="-342900">
              <a:buFont typeface="Wingdings" pitchFamily="2" charset="2"/>
              <a:buChar char="Ø"/>
            </a:pPr>
            <a:endParaRPr lang="tr-TR" sz="2200" dirty="0">
              <a:cs typeface="Arial"/>
            </a:endParaRPr>
          </a:p>
          <a:p>
            <a:pPr marL="342900" indent="-342900">
              <a:buFont typeface="Wingdings" pitchFamily="2" charset="2"/>
              <a:buChar char="Ø"/>
            </a:pPr>
            <a:r>
              <a:rPr lang="tr-TR" sz="2200" dirty="0">
                <a:latin typeface="Arial"/>
                <a:ea typeface="ＭＳ Ｐゴシック"/>
                <a:cs typeface="Arial"/>
              </a:rPr>
              <a:t>İmzacı sayısı: 147</a:t>
            </a:r>
          </a:p>
          <a:p>
            <a:pPr marL="342900" indent="-342900">
              <a:buFont typeface="Wingdings" pitchFamily="2" charset="2"/>
              <a:buChar char="Ø"/>
            </a:pPr>
            <a:endParaRPr lang="tr-TR" sz="2200" dirty="0">
              <a:cs typeface="Arial"/>
            </a:endParaRPr>
          </a:p>
          <a:p>
            <a:pPr marL="342900" indent="-342900" algn="just">
              <a:buFont typeface="Wingdings" pitchFamily="2" charset="2"/>
              <a:buChar char="Ø"/>
            </a:pPr>
            <a:r>
              <a:rPr lang="tr-TR" sz="2200" dirty="0">
                <a:latin typeface="Arial"/>
                <a:ea typeface="ＭＳ Ｐゴシック"/>
                <a:cs typeface="Arial"/>
              </a:rPr>
              <a:t>Amaç: </a:t>
            </a:r>
            <a:r>
              <a:rPr lang="tr-TR" sz="2200" dirty="0" err="1">
                <a:latin typeface="Arial"/>
                <a:ea typeface="ＭＳ Ｐゴシック"/>
                <a:cs typeface="Arial"/>
              </a:rPr>
              <a:t>Sınıraşan</a:t>
            </a:r>
            <a:r>
              <a:rPr lang="tr-TR" sz="2200" dirty="0">
                <a:latin typeface="Arial"/>
                <a:ea typeface="ＭＳ Ｐゴシック"/>
                <a:cs typeface="Arial"/>
              </a:rPr>
              <a:t> örgütlü suçluluğun önlenmesinde ve </a:t>
            </a:r>
            <a:r>
              <a:rPr lang="tr-TR" sz="2200" dirty="0" err="1">
                <a:latin typeface="Arial"/>
                <a:ea typeface="ＭＳ Ｐゴシック"/>
                <a:cs typeface="Arial"/>
              </a:rPr>
              <a:t>sınıraşan</a:t>
            </a:r>
            <a:r>
              <a:rPr lang="tr-TR" sz="2200" dirty="0">
                <a:latin typeface="Arial"/>
                <a:ea typeface="ＭＳ Ｐゴシック"/>
                <a:cs typeface="Arial"/>
              </a:rPr>
              <a:t> örgütlü suçlulukla mücadelede işbirliğinin teşvik edilmesi</a:t>
            </a:r>
            <a:endParaRPr lang="tr-TR" sz="2200" dirty="0">
              <a:cs typeface="Arial" pitchFamily="34" charset="0"/>
            </a:endParaRPr>
          </a:p>
          <a:p>
            <a:pPr algn="just"/>
            <a:endParaRPr lang="tr-TR" sz="2200" dirty="0">
              <a:cs typeface="Arial"/>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572000" y="1138503"/>
            <a:ext cx="4572000" cy="3477875"/>
          </a:xfrm>
          <a:prstGeom prst="rect">
            <a:avLst/>
          </a:prstGeom>
        </p:spPr>
        <p:txBody>
          <a:bodyPr>
            <a:spAutoFit/>
          </a:bodyPr>
          <a:lstStyle/>
          <a:p>
            <a:pPr marL="342900" indent="-342900">
              <a:buFont typeface="Wingdings" pitchFamily="2" charset="2"/>
              <a:buChar char="ü"/>
            </a:pPr>
            <a:r>
              <a:rPr lang="tr-TR" sz="2200" dirty="0">
                <a:latin typeface="Arial"/>
                <a:ea typeface="ＭＳ Ｐゴシック"/>
                <a:cs typeface="Arial"/>
              </a:rPr>
              <a:t>Örgütlü suç gruplarını içeren </a:t>
            </a:r>
            <a:r>
              <a:rPr lang="tr-TR" sz="2200" dirty="0" err="1">
                <a:latin typeface="Arial"/>
                <a:ea typeface="ＭＳ Ｐゴシック"/>
                <a:cs typeface="Arial"/>
              </a:rPr>
              <a:t>sınıraşan</a:t>
            </a:r>
            <a:r>
              <a:rPr lang="tr-TR" sz="2200" dirty="0">
                <a:latin typeface="Arial"/>
                <a:ea typeface="ＭＳ Ｐゴシック"/>
                <a:cs typeface="Arial"/>
              </a:rPr>
              <a:t> suçlarda uluslararası işbirliğini sağlanması:</a:t>
            </a:r>
          </a:p>
          <a:p>
            <a:pPr marL="800100" lvl="1" indent="-342900">
              <a:buFont typeface="Wingdings" pitchFamily="2" charset="2"/>
              <a:buChar char="ü"/>
            </a:pPr>
            <a:r>
              <a:rPr lang="tr-TR" sz="2200" dirty="0">
                <a:latin typeface="Arial"/>
                <a:ea typeface="ＭＳ Ｐゴシック"/>
                <a:cs typeface="Arial"/>
              </a:rPr>
              <a:t>Ağır suçlar (asgari 4 yıllık ceza)</a:t>
            </a:r>
          </a:p>
          <a:p>
            <a:pPr lvl="1" algn="ctr"/>
            <a:r>
              <a:rPr lang="tr-TR" sz="2200" dirty="0">
                <a:latin typeface="Arial"/>
                <a:ea typeface="ＭＳ Ｐゴシック"/>
                <a:cs typeface="Arial"/>
              </a:rPr>
              <a:t>+</a:t>
            </a:r>
          </a:p>
          <a:p>
            <a:pPr marL="800100" lvl="1" indent="-342900">
              <a:buFont typeface="Wingdings" pitchFamily="2" charset="2"/>
              <a:buChar char="ü"/>
            </a:pPr>
            <a:r>
              <a:rPr lang="tr-TR" sz="2200" dirty="0" err="1">
                <a:latin typeface="Arial"/>
                <a:ea typeface="ＭＳ Ｐゴシック"/>
                <a:cs typeface="Arial"/>
              </a:rPr>
              <a:t>Sözleşme'de</a:t>
            </a:r>
            <a:r>
              <a:rPr lang="tr-TR" sz="2200" dirty="0">
                <a:latin typeface="Arial"/>
                <a:ea typeface="ＭＳ Ｐゴシック"/>
                <a:cs typeface="Arial"/>
              </a:rPr>
              <a:t> düzenlenen suçlar</a:t>
            </a:r>
          </a:p>
          <a:p>
            <a:pPr lvl="1" algn="ctr"/>
            <a:endParaRPr lang="tr-TR" sz="2200" dirty="0">
              <a:cs typeface="Arial"/>
            </a:endParaRPr>
          </a:p>
          <a:p>
            <a:pPr marL="800100" lvl="1" indent="-342900">
              <a:buFont typeface="Wingdings" pitchFamily="2" charset="2"/>
              <a:buChar char="ü"/>
            </a:pPr>
            <a:endParaRPr lang="tr-TR" sz="2200" dirty="0">
              <a:latin typeface="Arial"/>
              <a:ea typeface="ＭＳ Ｐゴシック"/>
              <a:cs typeface="Arial"/>
            </a:endParaRPr>
          </a:p>
        </p:txBody>
      </p:sp>
    </p:spTree>
    <p:extLst>
      <p:ext uri="{BB962C8B-B14F-4D97-AF65-F5344CB8AC3E}">
        <p14:creationId xmlns:p14="http://schemas.microsoft.com/office/powerpoint/2010/main" val="11890469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UNTOC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88522" y="1003540"/>
            <a:ext cx="4227342" cy="4832092"/>
          </a:xfrm>
          <a:prstGeom prst="rect">
            <a:avLst/>
          </a:prstGeom>
        </p:spPr>
        <p:txBody>
          <a:bodyPr wrap="square">
            <a:spAutoFit/>
          </a:bodyPr>
          <a:lstStyle/>
          <a:p>
            <a:pPr marL="342900" indent="-342900">
              <a:buFont typeface="Wingdings" pitchFamily="2" charset="2"/>
              <a:buChar char="Ø"/>
            </a:pPr>
            <a:r>
              <a:rPr lang="tr-TR" sz="2200" b="1" dirty="0">
                <a:latin typeface="Arial"/>
                <a:ea typeface="ＭＳ Ｐゴシック"/>
                <a:cs typeface="Arial"/>
              </a:rPr>
              <a:t>Suçlar:</a:t>
            </a:r>
          </a:p>
          <a:p>
            <a:pPr marL="800100" lvl="1" indent="-342900">
              <a:buFont typeface="Wingdings" pitchFamily="2" charset="2"/>
              <a:buChar char="Ø"/>
            </a:pPr>
            <a:r>
              <a:rPr lang="tr-TR" sz="2200" dirty="0">
                <a:latin typeface="Arial"/>
                <a:ea typeface="ＭＳ Ｐゴシック"/>
                <a:cs typeface="Arial"/>
              </a:rPr>
              <a:t>Örgütlü bir suç grubuna katılma</a:t>
            </a:r>
            <a:endParaRPr lang="en-US" dirty="0">
              <a:latin typeface="Arial"/>
              <a:ea typeface="ＭＳ Ｐゴシック"/>
            </a:endParaRPr>
          </a:p>
          <a:p>
            <a:pPr marL="800100" lvl="1" indent="-342900">
              <a:buFont typeface="Wingdings" pitchFamily="2" charset="2"/>
              <a:buChar char="Ø"/>
            </a:pPr>
            <a:r>
              <a:rPr lang="tr-TR" sz="2200" dirty="0">
                <a:latin typeface="Arial"/>
                <a:ea typeface="ＭＳ Ｐゴシック"/>
                <a:cs typeface="Arial"/>
              </a:rPr>
              <a:t>Suç gelirlerinin aklanması</a:t>
            </a:r>
          </a:p>
          <a:p>
            <a:pPr marL="800100" lvl="1" indent="-342900">
              <a:buFont typeface="Wingdings" pitchFamily="2" charset="2"/>
              <a:buChar char="Ø"/>
            </a:pPr>
            <a:r>
              <a:rPr lang="tr-TR" sz="2200" dirty="0">
                <a:latin typeface="Arial"/>
                <a:ea typeface="ＭＳ Ｐゴシック"/>
                <a:cs typeface="Arial"/>
              </a:rPr>
              <a:t>Yolsuzluk</a:t>
            </a:r>
          </a:p>
          <a:p>
            <a:pPr marL="800100" lvl="1" indent="-342900">
              <a:buFont typeface="Wingdings" pitchFamily="2" charset="2"/>
              <a:buChar char="Ø"/>
            </a:pPr>
            <a:r>
              <a:rPr lang="tr-TR" sz="2200" dirty="0">
                <a:latin typeface="Arial"/>
                <a:ea typeface="ＭＳ Ｐゴシック"/>
                <a:cs typeface="Arial"/>
              </a:rPr>
              <a:t>Adaleti engelleme</a:t>
            </a:r>
            <a:endParaRPr lang="tr-TR" sz="2200" dirty="0">
              <a:cs typeface="Arial"/>
            </a:endParaRPr>
          </a:p>
          <a:p>
            <a:pPr marL="800100" lvl="1" indent="-342900">
              <a:buFont typeface="Wingdings" pitchFamily="2" charset="2"/>
              <a:buChar char="Ø"/>
            </a:pPr>
            <a:endParaRPr lang="tr-TR" sz="2200" dirty="0">
              <a:cs typeface="Arial"/>
            </a:endParaRPr>
          </a:p>
          <a:p>
            <a:pPr marL="342900" indent="-342900">
              <a:buFont typeface="Wingdings" pitchFamily="2" charset="2"/>
              <a:buChar char="ü"/>
            </a:pPr>
            <a:r>
              <a:rPr lang="tr-TR" sz="2200" b="1" dirty="0">
                <a:latin typeface="Arial"/>
                <a:ea typeface="ＭＳ Ｐゴシック"/>
                <a:cs typeface="Arial"/>
              </a:rPr>
              <a:t>Usul yetkileri:</a:t>
            </a:r>
            <a:endParaRPr lang="tr-TR" sz="2200" b="1" dirty="0">
              <a:cs typeface="Arial"/>
            </a:endParaRPr>
          </a:p>
          <a:p>
            <a:pPr marL="800100" lvl="1" indent="-342900">
              <a:buFont typeface="Wingdings" pitchFamily="2" charset="2"/>
              <a:buChar char="ü"/>
            </a:pPr>
            <a:r>
              <a:rPr lang="tr-TR" sz="2200" dirty="0">
                <a:latin typeface="Arial"/>
                <a:ea typeface="ＭＳ Ｐゴシック"/>
                <a:cs typeface="Arial"/>
              </a:rPr>
              <a:t>Kovuşturma, Yargılama ve Yaptırımlar </a:t>
            </a:r>
          </a:p>
          <a:p>
            <a:pPr marL="800100" lvl="1" indent="-342900">
              <a:buFont typeface="Wingdings" pitchFamily="2" charset="2"/>
              <a:buChar char="ü"/>
            </a:pPr>
            <a:r>
              <a:rPr lang="tr-TR" sz="2200" dirty="0">
                <a:latin typeface="Arial"/>
                <a:ea typeface="ＭＳ Ｐゴシック"/>
                <a:cs typeface="Arial"/>
              </a:rPr>
              <a:t>Müsadere ve el koyma</a:t>
            </a:r>
          </a:p>
          <a:p>
            <a:pPr marL="800100" lvl="1" indent="-342900">
              <a:buFont typeface="Wingdings" pitchFamily="2" charset="2"/>
              <a:buChar char="ü"/>
            </a:pPr>
            <a:r>
              <a:rPr lang="tr-TR" sz="2200" dirty="0">
                <a:latin typeface="Arial"/>
                <a:ea typeface="ＭＳ Ｐゴシック"/>
                <a:cs typeface="Arial"/>
              </a:rPr>
              <a:t>Suç gelirlerinin tasarrufu</a:t>
            </a:r>
          </a:p>
          <a:p>
            <a:pPr marL="800100" lvl="1" indent="-342900">
              <a:buFont typeface="Wingdings" pitchFamily="2" charset="2"/>
              <a:buChar char="ü"/>
            </a:pPr>
            <a:endParaRPr lang="tr-TR" sz="2200" dirty="0">
              <a:cs typeface="Arial"/>
            </a:endParaRPr>
          </a:p>
          <a:p>
            <a:pPr marL="342900" indent="-342900">
              <a:buFont typeface="Wingdings" pitchFamily="2" charset="2"/>
              <a:buChar char="ü"/>
            </a:pPr>
            <a:r>
              <a:rPr lang="tr-TR" sz="2200" b="1" dirty="0">
                <a:latin typeface="Arial"/>
                <a:ea typeface="ＭＳ Ｐゴシック"/>
                <a:cs typeface="Arial"/>
              </a:rPr>
              <a:t>Suçluların İadesi</a:t>
            </a:r>
            <a:endParaRPr lang="tr-TR" sz="2200" b="1" dirty="0">
              <a:cs typeface="Arial"/>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213654" y="1138503"/>
            <a:ext cx="4930346" cy="5909310"/>
          </a:xfrm>
          <a:prstGeom prst="rect">
            <a:avLst/>
          </a:prstGeom>
        </p:spPr>
        <p:txBody>
          <a:bodyPr wrap="square">
            <a:spAutoFit/>
          </a:bodyPr>
          <a:lstStyle/>
          <a:p>
            <a:pPr marL="342900" indent="-342900">
              <a:buFont typeface="Wingdings" pitchFamily="2" charset="2"/>
              <a:buChar char="ü"/>
            </a:pPr>
            <a:r>
              <a:rPr lang="tr-TR" sz="2100" b="1" dirty="0">
                <a:latin typeface="Arial"/>
                <a:ea typeface="ＭＳ Ｐゴシック"/>
                <a:cs typeface="Arial"/>
              </a:rPr>
              <a:t>Adli yardımlaşma</a:t>
            </a:r>
            <a:endParaRPr lang="tr-TR" sz="2100" dirty="0">
              <a:cs typeface="Arial"/>
            </a:endParaRPr>
          </a:p>
          <a:p>
            <a:pPr marL="1257300" lvl="2" indent="-342900">
              <a:buFont typeface="Wingdings" pitchFamily="2" charset="2"/>
              <a:buChar char="ü"/>
            </a:pPr>
            <a:r>
              <a:rPr lang="tr-TR" sz="2100" dirty="0">
                <a:latin typeface="Arial"/>
                <a:ea typeface="ＭＳ Ｐゴシック"/>
                <a:cs typeface="Arial"/>
              </a:rPr>
              <a:t>Delil toplamak veya kişilerin ifadesini almak</a:t>
            </a:r>
          </a:p>
          <a:p>
            <a:pPr marL="1257300" lvl="2" indent="-342900">
              <a:buFont typeface="Wingdings" pitchFamily="2" charset="2"/>
              <a:buChar char="ü"/>
            </a:pPr>
            <a:r>
              <a:rPr lang="tr-TR" sz="2100" dirty="0">
                <a:latin typeface="Arial"/>
                <a:ea typeface="ＭＳ Ｐゴシック"/>
                <a:cs typeface="Arial"/>
              </a:rPr>
              <a:t>Adli belgelerin tebliğini sağlamak</a:t>
            </a:r>
          </a:p>
          <a:p>
            <a:pPr marL="1257300" lvl="2" indent="-342900">
              <a:buFont typeface="Wingdings" pitchFamily="2" charset="2"/>
              <a:buChar char="ü"/>
            </a:pPr>
            <a:r>
              <a:rPr lang="tr-TR" sz="2100" dirty="0">
                <a:latin typeface="Arial"/>
                <a:ea typeface="ＭＳ Ｐゴシック"/>
                <a:cs typeface="Arial"/>
              </a:rPr>
              <a:t>Arama, el koyma ve dondurma işlemlerini yerine getirmek</a:t>
            </a:r>
          </a:p>
          <a:p>
            <a:pPr marL="1257300" lvl="2" indent="-342900">
              <a:buFont typeface="Wingdings" pitchFamily="2" charset="2"/>
              <a:buChar char="ü"/>
            </a:pPr>
            <a:r>
              <a:rPr lang="tr-TR" sz="2100" dirty="0">
                <a:latin typeface="Arial"/>
                <a:ea typeface="ＭＳ Ｐゴシック"/>
                <a:cs typeface="Arial"/>
              </a:rPr>
              <a:t>Eşya ve yer incelemesi yapmak</a:t>
            </a:r>
          </a:p>
          <a:p>
            <a:pPr marL="1257300" lvl="2" indent="-342900">
              <a:buFont typeface="Wingdings" pitchFamily="2" charset="2"/>
              <a:buChar char="ü"/>
            </a:pPr>
            <a:r>
              <a:rPr lang="tr-TR" sz="2100" dirty="0">
                <a:latin typeface="Arial"/>
                <a:ea typeface="ＭＳ Ｐゴシック"/>
                <a:cs typeface="Arial"/>
              </a:rPr>
              <a:t>Bilgileri, delilleri ve görüşleri temin etmek</a:t>
            </a:r>
          </a:p>
          <a:p>
            <a:pPr marL="1257300" lvl="2" indent="-342900">
              <a:buFont typeface="Wingdings" pitchFamily="2" charset="2"/>
              <a:buChar char="ü"/>
            </a:pPr>
            <a:r>
              <a:rPr lang="tr-TR" sz="2100" dirty="0">
                <a:latin typeface="Arial"/>
                <a:ea typeface="ＭＳ Ｐゴシック"/>
                <a:cs typeface="Arial"/>
              </a:rPr>
              <a:t>Kayıt temin etmek</a:t>
            </a:r>
          </a:p>
          <a:p>
            <a:pPr marL="1257300" lvl="2" indent="-342900">
              <a:buFont typeface="Wingdings" pitchFamily="2" charset="2"/>
              <a:buChar char="ü"/>
            </a:pPr>
            <a:r>
              <a:rPr lang="tr-TR" sz="2100" dirty="0">
                <a:latin typeface="Arial"/>
                <a:ea typeface="ＭＳ Ｐゴシック"/>
                <a:cs typeface="Arial"/>
              </a:rPr>
              <a:t>Suç gelirlerinin ve araç gereçlerinin tespiti ve takibi</a:t>
            </a:r>
          </a:p>
          <a:p>
            <a:pPr marL="1257300" lvl="2" indent="-342900">
              <a:buFont typeface="Wingdings" pitchFamily="2" charset="2"/>
              <a:buChar char="ü"/>
            </a:pPr>
            <a:r>
              <a:rPr lang="tr-TR" sz="2100" dirty="0">
                <a:latin typeface="Arial"/>
                <a:ea typeface="ＭＳ Ｐゴシック"/>
                <a:cs typeface="Arial"/>
              </a:rPr>
              <a:t>İç hukuka aykırı olmayan diğer yardımlar.</a:t>
            </a:r>
          </a:p>
          <a:p>
            <a:pPr lvl="1"/>
            <a:endParaRPr lang="tr-TR" sz="2100" dirty="0">
              <a:cs typeface="Arial"/>
            </a:endParaRPr>
          </a:p>
        </p:txBody>
      </p:sp>
    </p:spTree>
    <p:extLst>
      <p:ext uri="{BB962C8B-B14F-4D97-AF65-F5344CB8AC3E}">
        <p14:creationId xmlns:p14="http://schemas.microsoft.com/office/powerpoint/2010/main" val="7259195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Agenda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90" y="1213548"/>
            <a:ext cx="3791244" cy="4093428"/>
          </a:xfrm>
          <a:prstGeom prst="rect">
            <a:avLst/>
          </a:prstGeom>
        </p:spPr>
        <p:txBody>
          <a:bodyPr wrap="square">
            <a:spAutoFit/>
          </a:bodyPr>
          <a:lstStyle/>
          <a:p>
            <a:pPr algn="just"/>
            <a:endParaRPr lang="en-GB" sz="2000" i="1" dirty="0"/>
          </a:p>
          <a:p>
            <a:pPr marL="342900" indent="-342900" algn="just">
              <a:buFont typeface="Wingdings" pitchFamily="2" charset="2"/>
              <a:buChar char="Ø"/>
            </a:pPr>
            <a:r>
              <a:rPr lang="tr-TR" sz="2000" b="1" dirty="0">
                <a:latin typeface="Arial"/>
                <a:ea typeface="ＭＳ Ｐゴシック"/>
                <a:cs typeface="Arial"/>
              </a:rPr>
              <a:t>Birinci Bölüm</a:t>
            </a:r>
            <a:endParaRPr lang="tr-TR" sz="2000" b="1" dirty="0">
              <a:cs typeface="Arial"/>
            </a:endParaRPr>
          </a:p>
          <a:p>
            <a:pPr marL="342900" indent="-342900" algn="just">
              <a:buFont typeface="Wingdings" pitchFamily="2" charset="2"/>
              <a:buChar char="ü"/>
            </a:pPr>
            <a:r>
              <a:rPr lang="tr-TR" sz="2000" i="1" dirty="0">
                <a:latin typeface="Arial"/>
                <a:ea typeface="ＭＳ Ｐゴシック"/>
                <a:cs typeface="Arial"/>
              </a:rPr>
              <a:t>Siber Suça ve Elektronik Delillere ilişkin Hatırlatmalar</a:t>
            </a:r>
          </a:p>
          <a:p>
            <a:pPr marL="0" indent="0" algn="just" eaLnBrk="1" hangingPunct="1">
              <a:buNone/>
            </a:pPr>
            <a:endParaRPr lang="tr-TR" sz="2000" dirty="0">
              <a:cs typeface="Arial"/>
            </a:endParaRPr>
          </a:p>
          <a:p>
            <a:pPr marL="342900" indent="-342900" algn="just">
              <a:buFont typeface="Wingdings" pitchFamily="2" charset="2"/>
              <a:buChar char="Ø"/>
            </a:pPr>
            <a:r>
              <a:rPr lang="tr-TR" sz="2000" b="1" dirty="0">
                <a:latin typeface="Arial"/>
                <a:ea typeface="ＭＳ Ｐゴシック"/>
                <a:cs typeface="Arial"/>
              </a:rPr>
              <a:t>Üçüncü Bölüm</a:t>
            </a:r>
            <a:endParaRPr lang="tr-TR" sz="2000" b="1" dirty="0">
              <a:cs typeface="Arial"/>
            </a:endParaRPr>
          </a:p>
          <a:p>
            <a:pPr marL="342900" indent="-342900" algn="just">
              <a:buFont typeface="Wingdings" pitchFamily="2" charset="2"/>
              <a:buChar char="ü"/>
            </a:pPr>
            <a:r>
              <a:rPr lang="tr-TR" sz="2000" i="1" dirty="0">
                <a:latin typeface="Arial"/>
                <a:ea typeface="ＭＳ Ｐゴシック"/>
                <a:cs typeface="Arial"/>
              </a:rPr>
              <a:t>Budapeşte Sözleşmesi'ne Genel Bakış</a:t>
            </a:r>
          </a:p>
          <a:p>
            <a:pPr algn="just"/>
            <a:endParaRPr lang="tr-TR" sz="2000" i="1" dirty="0">
              <a:latin typeface="Arial"/>
              <a:ea typeface="ＭＳ Ｐゴシック"/>
              <a:cs typeface="Arial"/>
            </a:endParaRPr>
          </a:p>
          <a:p>
            <a:pPr marL="342900" indent="-342900" algn="just">
              <a:buFont typeface="Wingdings" pitchFamily="2" charset="2"/>
              <a:buChar char="Ø"/>
            </a:pPr>
            <a:r>
              <a:rPr lang="tr-TR" sz="2000" b="1" dirty="0">
                <a:latin typeface="Arial"/>
                <a:ea typeface="ＭＳ Ｐゴシック"/>
                <a:cs typeface="Arial"/>
              </a:rPr>
              <a:t>İkinci Bölüm</a:t>
            </a:r>
          </a:p>
          <a:p>
            <a:pPr marL="342900" indent="-342900" algn="just">
              <a:buFont typeface="Wingdings" pitchFamily="2" charset="2"/>
              <a:buChar char="ü"/>
            </a:pPr>
            <a:r>
              <a:rPr lang="tr-TR" sz="2000" i="1" dirty="0">
                <a:latin typeface="Arial"/>
                <a:ea typeface="ＭＳ Ｐゴシック"/>
                <a:cs typeface="Arial"/>
              </a:rPr>
              <a:t>Resmi Uluslararası İşbirliği Yaklaşımları</a:t>
            </a:r>
            <a:endParaRPr lang="en-GB" sz="2000" i="1" dirty="0"/>
          </a:p>
          <a:p>
            <a:pPr marL="0" indent="0" algn="just" eaLnBrk="1" hangingPunct="1">
              <a:buNone/>
            </a:pPr>
            <a:endParaRPr lang="en-GB" sz="2000" dirty="0"/>
          </a:p>
        </p:txBody>
      </p:sp>
      <p:sp>
        <p:nvSpPr>
          <p:cNvPr id="6" name="Rectangle 5">
            <a:extLst>
              <a:ext uri="{FF2B5EF4-FFF2-40B4-BE49-F238E27FC236}">
                <a16:creationId xmlns:a16="http://schemas.microsoft.com/office/drawing/2014/main" id="{EA3FFC4F-A0C7-6241-A6A3-D4D1CB58E595}"/>
              </a:ext>
            </a:extLst>
          </p:cNvPr>
          <p:cNvSpPr/>
          <p:nvPr/>
        </p:nvSpPr>
        <p:spPr>
          <a:xfrm>
            <a:off x="4663440" y="1213548"/>
            <a:ext cx="4245429" cy="1323439"/>
          </a:xfrm>
          <a:prstGeom prst="rect">
            <a:avLst/>
          </a:prstGeom>
        </p:spPr>
        <p:txBody>
          <a:bodyPr wrap="square">
            <a:spAutoFit/>
          </a:bodyPr>
          <a:lstStyle/>
          <a:p>
            <a:pPr marL="342900" indent="-342900" algn="just">
              <a:lnSpc>
                <a:spcPct val="80000"/>
              </a:lnSpc>
              <a:buFont typeface="Wingdings" pitchFamily="2" charset="2"/>
              <a:buChar char="Ø"/>
            </a:pPr>
            <a:r>
              <a:rPr lang="tr-TR" sz="2000" b="1" dirty="0">
                <a:latin typeface="Arial"/>
                <a:ea typeface="ＭＳ Ｐゴシック"/>
                <a:cs typeface="Arial"/>
              </a:rPr>
              <a:t>Dördüncü Bölüm</a:t>
            </a:r>
            <a:endParaRPr lang="tr-TR" sz="2000" b="1" dirty="0">
              <a:cs typeface="Arial"/>
            </a:endParaRPr>
          </a:p>
          <a:p>
            <a:pPr marL="342900" indent="-342900" algn="just">
              <a:lnSpc>
                <a:spcPct val="80000"/>
              </a:lnSpc>
              <a:buFont typeface="Wingdings" pitchFamily="2" charset="2"/>
              <a:buChar char="ü"/>
            </a:pPr>
            <a:r>
              <a:rPr lang="tr-TR" sz="2000" i="1" dirty="0">
                <a:latin typeface="Arial"/>
                <a:ea typeface="ＭＳ Ｐゴシック"/>
                <a:cs typeface="Arial"/>
              </a:rPr>
              <a:t>İkinci Ek Protokol'e Genel Bakış </a:t>
            </a:r>
            <a:endParaRPr lang="tr-TR" sz="2000" i="1" dirty="0">
              <a:cs typeface="Arial"/>
            </a:endParaRPr>
          </a:p>
          <a:p>
            <a:pPr marL="0" indent="0" algn="just" eaLnBrk="1" hangingPunct="1">
              <a:lnSpc>
                <a:spcPct val="80000"/>
              </a:lnSpc>
              <a:buNone/>
            </a:pPr>
            <a:endParaRPr lang="tr-TR" sz="2000" dirty="0">
              <a:cs typeface="Arial"/>
            </a:endParaRPr>
          </a:p>
          <a:p>
            <a:pPr marL="342900" indent="-342900" algn="just">
              <a:lnSpc>
                <a:spcPct val="80000"/>
              </a:lnSpc>
              <a:buFont typeface="Wingdings" pitchFamily="2" charset="2"/>
              <a:buChar char="Ø"/>
            </a:pPr>
            <a:r>
              <a:rPr lang="tr-TR" sz="2000" b="1" dirty="0">
                <a:latin typeface="Arial"/>
                <a:ea typeface="ＭＳ Ｐゴシック"/>
                <a:cs typeface="Arial"/>
              </a:rPr>
              <a:t>Beşinci Bölüm</a:t>
            </a:r>
            <a:endParaRPr lang="tr-TR" sz="2000" b="1" dirty="0">
              <a:cs typeface="Arial"/>
            </a:endParaRPr>
          </a:p>
          <a:p>
            <a:pPr marL="342900" indent="-342900" algn="just">
              <a:lnSpc>
                <a:spcPct val="80000"/>
              </a:lnSpc>
              <a:buFont typeface="Wingdings" pitchFamily="2" charset="2"/>
              <a:buChar char="ü"/>
            </a:pPr>
            <a:r>
              <a:rPr lang="tr-TR" sz="2000" i="1" dirty="0">
                <a:latin typeface="Arial"/>
                <a:ea typeface="ＭＳ Ｐゴシック"/>
                <a:cs typeface="Arial"/>
              </a:rPr>
              <a:t>Özet</a:t>
            </a:r>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UNCAC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4893647"/>
          </a:xfrm>
          <a:prstGeom prst="rect">
            <a:avLst/>
          </a:prstGeom>
        </p:spPr>
        <p:txBody>
          <a:bodyPr>
            <a:spAutoFit/>
          </a:bodyPr>
          <a:lstStyle/>
          <a:p>
            <a:pPr marL="342900" indent="-342900">
              <a:buFont typeface="Wingdings" pitchFamily="2" charset="2"/>
              <a:buChar char="Ø"/>
            </a:pPr>
            <a:r>
              <a:rPr lang="tr-TR" sz="2400" dirty="0">
                <a:latin typeface="Arial"/>
                <a:ea typeface="ＭＳ Ｐゴシック"/>
                <a:cs typeface="Arial"/>
              </a:rPr>
              <a:t>İmza yılı: 2003</a:t>
            </a:r>
          </a:p>
          <a:p>
            <a:pPr marL="342900" indent="-342900">
              <a:buFont typeface="Wingdings" pitchFamily="2" charset="2"/>
              <a:buChar char="Ø"/>
            </a:pPr>
            <a:endParaRPr lang="tr-TR" sz="2400" dirty="0">
              <a:cs typeface="Arial"/>
            </a:endParaRPr>
          </a:p>
          <a:p>
            <a:pPr marL="342900" indent="-342900">
              <a:buFont typeface="Wingdings" pitchFamily="2" charset="2"/>
              <a:buChar char="Ø"/>
            </a:pPr>
            <a:r>
              <a:rPr lang="tr-TR" sz="2400" dirty="0">
                <a:latin typeface="Arial"/>
                <a:ea typeface="ＭＳ Ｐゴシック"/>
                <a:cs typeface="Arial"/>
              </a:rPr>
              <a:t>Yürürlüğe girdiği yıl: 2005</a:t>
            </a:r>
          </a:p>
          <a:p>
            <a:pPr marL="342900" indent="-342900">
              <a:buFont typeface="Wingdings" pitchFamily="2" charset="2"/>
              <a:buChar char="Ø"/>
            </a:pPr>
            <a:endParaRPr lang="tr-TR" sz="2400" dirty="0">
              <a:cs typeface="Arial"/>
            </a:endParaRPr>
          </a:p>
          <a:p>
            <a:pPr marL="342900" indent="-342900">
              <a:buFont typeface="Wingdings" pitchFamily="2" charset="2"/>
              <a:buChar char="Ø"/>
            </a:pPr>
            <a:r>
              <a:rPr lang="tr-TR" sz="2400" dirty="0">
                <a:latin typeface="Arial"/>
                <a:ea typeface="ＭＳ Ｐゴシック"/>
                <a:cs typeface="Arial"/>
              </a:rPr>
              <a:t>İmzacı sayısı: 140</a:t>
            </a:r>
          </a:p>
          <a:p>
            <a:pPr marL="342900" indent="-342900">
              <a:buFont typeface="Wingdings" pitchFamily="2" charset="2"/>
              <a:buChar char="Ø"/>
            </a:pPr>
            <a:endParaRPr lang="tr-TR" sz="2400" dirty="0">
              <a:cs typeface="Arial"/>
            </a:endParaRPr>
          </a:p>
          <a:p>
            <a:pPr marL="342900" indent="-342900" algn="just">
              <a:buFont typeface="Wingdings" pitchFamily="2" charset="2"/>
              <a:buChar char="Ø"/>
            </a:pPr>
            <a:r>
              <a:rPr lang="tr-TR" sz="2400" dirty="0">
                <a:latin typeface="Arial"/>
                <a:ea typeface="ＭＳ Ｐゴシック"/>
                <a:cs typeface="Arial"/>
              </a:rPr>
              <a:t>Yolsuzluğun önlenmesinde ve yolsuzlukla mücadelede uluslararası işbirliğini ve teknik yardımlaşmayı teşvik etmek, kolaylaştırmak ve desteklemek amaçlarını taşır</a:t>
            </a:r>
          </a:p>
          <a:p>
            <a:pPr algn="just"/>
            <a:endParaRPr lang="tr-TR" sz="2400" dirty="0">
              <a:cs typeface="Arial"/>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572000" y="1138503"/>
            <a:ext cx="4450456" cy="1200329"/>
          </a:xfrm>
          <a:prstGeom prst="rect">
            <a:avLst/>
          </a:prstGeom>
        </p:spPr>
        <p:txBody>
          <a:bodyPr wrap="square">
            <a:spAutoFit/>
          </a:bodyPr>
          <a:lstStyle/>
          <a:p>
            <a:pPr marL="342900" indent="-342900" algn="just">
              <a:buFont typeface="Wingdings" pitchFamily="2" charset="2"/>
              <a:buChar char="ü"/>
            </a:pPr>
            <a:r>
              <a:rPr lang="tr-TR" sz="2400" dirty="0" err="1">
                <a:latin typeface="Arial"/>
                <a:ea typeface="ＭＳ Ｐゴシック"/>
                <a:cs typeface="Arial"/>
              </a:rPr>
              <a:t>Sözleşme'de</a:t>
            </a:r>
            <a:r>
              <a:rPr lang="tr-TR" sz="2400" dirty="0">
                <a:latin typeface="Arial"/>
                <a:ea typeface="ＭＳ Ｐゴシック"/>
                <a:cs typeface="Arial"/>
              </a:rPr>
              <a:t> düzenlenen suçlar için uluslararası işbirliğini sağlar</a:t>
            </a:r>
          </a:p>
        </p:txBody>
      </p:sp>
    </p:spTree>
    <p:extLst>
      <p:ext uri="{BB962C8B-B14F-4D97-AF65-F5344CB8AC3E}">
        <p14:creationId xmlns:p14="http://schemas.microsoft.com/office/powerpoint/2010/main" val="27116175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UNCAC</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07622"/>
            <a:ext cx="4930346" cy="5909310"/>
          </a:xfrm>
          <a:prstGeom prst="rect">
            <a:avLst/>
          </a:prstGeom>
        </p:spPr>
        <p:txBody>
          <a:bodyPr wrap="square">
            <a:spAutoFit/>
          </a:bodyPr>
          <a:lstStyle/>
          <a:p>
            <a:pPr marL="342900" indent="-342900">
              <a:buFont typeface="Wingdings" pitchFamily="2" charset="2"/>
              <a:buChar char="Ø"/>
            </a:pPr>
            <a:r>
              <a:rPr lang="tr-TR" sz="2100" b="1" dirty="0">
                <a:latin typeface="Arial"/>
                <a:ea typeface="ＭＳ Ｐゴシック"/>
                <a:cs typeface="Arial"/>
              </a:rPr>
              <a:t>Suçlar:</a:t>
            </a:r>
          </a:p>
          <a:p>
            <a:pPr marL="800100" lvl="1" indent="-342900">
              <a:buFont typeface="Wingdings" pitchFamily="2" charset="2"/>
              <a:buChar char="Ø"/>
            </a:pPr>
            <a:r>
              <a:rPr lang="tr-TR" sz="2100" dirty="0">
                <a:latin typeface="Arial"/>
                <a:ea typeface="ＭＳ Ｐゴシック"/>
                <a:cs typeface="Arial"/>
              </a:rPr>
              <a:t>Rüşvet</a:t>
            </a:r>
            <a:endParaRPr lang="tr-TR" sz="2100" dirty="0">
              <a:cs typeface="Arial"/>
            </a:endParaRPr>
          </a:p>
          <a:p>
            <a:pPr marL="800100" lvl="1" indent="-342900">
              <a:buFont typeface="Wingdings" pitchFamily="2" charset="2"/>
              <a:buChar char="Ø"/>
            </a:pPr>
            <a:r>
              <a:rPr lang="tr-TR" sz="2100" dirty="0">
                <a:latin typeface="Arial"/>
                <a:ea typeface="ＭＳ Ｐゴシック"/>
                <a:cs typeface="Arial"/>
              </a:rPr>
              <a:t>Zimmete geçirme veya kötüye kullanma</a:t>
            </a:r>
          </a:p>
          <a:p>
            <a:pPr marL="800100" lvl="1" indent="-342900">
              <a:buFont typeface="Wingdings" pitchFamily="2" charset="2"/>
              <a:buChar char="Ø"/>
            </a:pPr>
            <a:r>
              <a:rPr lang="tr-TR" sz="2100" dirty="0">
                <a:latin typeface="Arial"/>
                <a:ea typeface="ＭＳ Ｐゴシック"/>
                <a:cs typeface="Arial"/>
              </a:rPr>
              <a:t>Nüfuz ticareti</a:t>
            </a:r>
            <a:endParaRPr lang="tr-TR" dirty="0"/>
          </a:p>
          <a:p>
            <a:pPr marL="800100" lvl="1" indent="-342900">
              <a:buFont typeface="Wingdings" pitchFamily="2" charset="2"/>
              <a:buChar char="Ø"/>
            </a:pPr>
            <a:r>
              <a:rPr lang="tr-TR" sz="2100" dirty="0">
                <a:latin typeface="Arial"/>
                <a:ea typeface="ＭＳ Ｐゴシック"/>
                <a:cs typeface="Arial"/>
              </a:rPr>
              <a:t>Görevi kötüye kullanma</a:t>
            </a:r>
          </a:p>
          <a:p>
            <a:pPr marL="800100" lvl="1" indent="-342900">
              <a:buFont typeface="Wingdings" pitchFamily="2" charset="2"/>
              <a:buChar char="Ø"/>
            </a:pPr>
            <a:r>
              <a:rPr lang="tr-TR" sz="2100" dirty="0">
                <a:latin typeface="Arial"/>
                <a:ea typeface="ＭＳ Ｐゴシック"/>
                <a:cs typeface="Arial"/>
              </a:rPr>
              <a:t>Haksız zenginleşme</a:t>
            </a:r>
            <a:endParaRPr lang="tr-TR" sz="2100" dirty="0">
              <a:cs typeface="Arial"/>
            </a:endParaRPr>
          </a:p>
          <a:p>
            <a:pPr marL="800100" lvl="1" indent="-342900">
              <a:buFont typeface="Wingdings" pitchFamily="2" charset="2"/>
              <a:buChar char="Ø"/>
            </a:pPr>
            <a:r>
              <a:rPr lang="tr-TR" sz="2100" dirty="0">
                <a:latin typeface="Arial"/>
                <a:ea typeface="ＭＳ Ｐゴシック"/>
                <a:cs typeface="Arial"/>
              </a:rPr>
              <a:t>Suç gelirlerinin aklanması</a:t>
            </a:r>
            <a:endParaRPr lang="tr-TR" sz="2100" dirty="0">
              <a:cs typeface="Arial"/>
            </a:endParaRPr>
          </a:p>
          <a:p>
            <a:pPr marL="800100" lvl="1" indent="-342900">
              <a:buFont typeface="Wingdings" pitchFamily="2" charset="2"/>
              <a:buChar char="Ø"/>
            </a:pPr>
            <a:r>
              <a:rPr lang="tr-TR" sz="2100" dirty="0">
                <a:latin typeface="Arial"/>
                <a:ea typeface="ＭＳ Ｐゴシック"/>
                <a:cs typeface="Arial"/>
              </a:rPr>
              <a:t>Gizleme</a:t>
            </a:r>
            <a:endParaRPr lang="tr-TR" sz="2100" dirty="0">
              <a:cs typeface="Arial"/>
            </a:endParaRPr>
          </a:p>
          <a:p>
            <a:pPr marL="800100" lvl="1" indent="-342900">
              <a:buFont typeface="Wingdings" pitchFamily="2" charset="2"/>
              <a:buChar char="Ø"/>
            </a:pPr>
            <a:r>
              <a:rPr lang="tr-TR" sz="2100" dirty="0">
                <a:latin typeface="Arial"/>
                <a:ea typeface="ＭＳ Ｐゴシック"/>
                <a:cs typeface="Arial"/>
              </a:rPr>
              <a:t>Adaleti engelleme </a:t>
            </a:r>
            <a:endParaRPr lang="tr-TR" sz="2100" dirty="0">
              <a:cs typeface="Arial"/>
            </a:endParaRPr>
          </a:p>
          <a:p>
            <a:pPr lvl="1"/>
            <a:endParaRPr lang="tr-TR" sz="2100" dirty="0"/>
          </a:p>
          <a:p>
            <a:pPr marL="342900" indent="-342900">
              <a:buFont typeface="Wingdings" pitchFamily="2" charset="2"/>
              <a:buChar char="ü"/>
            </a:pPr>
            <a:r>
              <a:rPr lang="tr-TR" sz="2100" b="1" dirty="0">
                <a:latin typeface="Arial"/>
                <a:ea typeface="ＭＳ Ｐゴシック"/>
                <a:cs typeface="Arial"/>
              </a:rPr>
              <a:t>Usul yetkileri:</a:t>
            </a:r>
            <a:endParaRPr lang="tr-TR" dirty="0"/>
          </a:p>
          <a:p>
            <a:pPr marL="800100" lvl="1" indent="-342900">
              <a:buFont typeface="Wingdings" pitchFamily="2" charset="2"/>
              <a:buChar char="ü"/>
            </a:pPr>
            <a:r>
              <a:rPr lang="tr-TR" sz="2100" dirty="0">
                <a:latin typeface="Arial"/>
                <a:cs typeface="Arial"/>
              </a:rPr>
              <a:t>Kovuşturma, Yargılama ve Yaptırımlar</a:t>
            </a:r>
            <a:endParaRPr lang="tr-TR" sz="2100" dirty="0">
              <a:cs typeface="Arial"/>
            </a:endParaRPr>
          </a:p>
          <a:p>
            <a:pPr marL="800100" lvl="1" indent="-342900">
              <a:buFont typeface="Wingdings" pitchFamily="2" charset="2"/>
              <a:buChar char="ü"/>
            </a:pPr>
            <a:r>
              <a:rPr lang="tr-TR" sz="2100" dirty="0">
                <a:latin typeface="Arial"/>
                <a:ea typeface="ＭＳ Ｐゴシック"/>
                <a:cs typeface="Arial"/>
              </a:rPr>
              <a:t>Müsadere ve el koyma</a:t>
            </a:r>
            <a:endParaRPr lang="tr-TR" sz="2100" dirty="0">
              <a:cs typeface="Arial"/>
            </a:endParaRPr>
          </a:p>
          <a:p>
            <a:pPr marL="800100" lvl="1" indent="-342900">
              <a:buFont typeface="Wingdings" pitchFamily="2" charset="2"/>
              <a:buChar char="ü"/>
            </a:pPr>
            <a:r>
              <a:rPr lang="tr-TR" sz="2100" dirty="0">
                <a:latin typeface="Arial"/>
                <a:ea typeface="ＭＳ Ｐゴシック"/>
                <a:cs typeface="Arial"/>
              </a:rPr>
              <a:t>Özel sektör, kolluk teşkilatı işbirliği</a:t>
            </a:r>
          </a:p>
          <a:p>
            <a:pPr lvl="1"/>
            <a:endParaRPr lang="tr-TR" sz="2100" dirty="0"/>
          </a:p>
        </p:txBody>
      </p:sp>
      <p:sp>
        <p:nvSpPr>
          <p:cNvPr id="6" name="Rectangle 5">
            <a:extLst>
              <a:ext uri="{FF2B5EF4-FFF2-40B4-BE49-F238E27FC236}">
                <a16:creationId xmlns:a16="http://schemas.microsoft.com/office/drawing/2014/main" id="{524B6456-681F-2F44-A01A-AD3514E81BD2}"/>
              </a:ext>
            </a:extLst>
          </p:cNvPr>
          <p:cNvSpPr/>
          <p:nvPr/>
        </p:nvSpPr>
        <p:spPr>
          <a:xfrm>
            <a:off x="4213654" y="1138503"/>
            <a:ext cx="4930346" cy="2800767"/>
          </a:xfrm>
          <a:prstGeom prst="rect">
            <a:avLst/>
          </a:prstGeom>
        </p:spPr>
        <p:txBody>
          <a:bodyPr wrap="square">
            <a:spAutoFit/>
          </a:bodyPr>
          <a:lstStyle/>
          <a:p>
            <a:pPr marL="342900" indent="-342900">
              <a:buFont typeface="Wingdings" pitchFamily="2" charset="2"/>
              <a:buChar char="ü"/>
            </a:pPr>
            <a:r>
              <a:rPr lang="tr-TR" sz="2200" b="1" dirty="0">
                <a:latin typeface="Arial"/>
                <a:ea typeface="ＭＳ Ｐゴシック"/>
                <a:cs typeface="Arial"/>
              </a:rPr>
              <a:t>Uluslararası İşbirliği</a:t>
            </a:r>
            <a:endParaRPr lang="tr-TR" dirty="0"/>
          </a:p>
          <a:p>
            <a:pPr marL="1257300" lvl="2" indent="-342900">
              <a:buFont typeface="Wingdings" pitchFamily="2" charset="2"/>
              <a:buChar char="ü"/>
            </a:pPr>
            <a:r>
              <a:rPr lang="tr-TR" sz="2200" dirty="0">
                <a:latin typeface="Arial"/>
                <a:ea typeface="ＭＳ Ｐゴシック"/>
                <a:cs typeface="Arial"/>
              </a:rPr>
              <a:t>Suçluların iadesi</a:t>
            </a:r>
          </a:p>
          <a:p>
            <a:pPr marL="1257300" lvl="2" indent="-342900">
              <a:buFont typeface="Wingdings" pitchFamily="2" charset="2"/>
              <a:buChar char="ü"/>
            </a:pPr>
            <a:r>
              <a:rPr lang="tr-TR" sz="2200" dirty="0">
                <a:latin typeface="Arial"/>
                <a:ea typeface="ＭＳ Ｐゴシック"/>
                <a:cs typeface="Arial"/>
              </a:rPr>
              <a:t>Hükümlülerin nakli</a:t>
            </a:r>
          </a:p>
          <a:p>
            <a:pPr marL="1257300" lvl="2" indent="-342900">
              <a:buFont typeface="Wingdings" pitchFamily="2" charset="2"/>
              <a:buChar char="ü"/>
            </a:pPr>
            <a:r>
              <a:rPr lang="tr-TR" sz="2200" dirty="0">
                <a:latin typeface="Arial"/>
                <a:ea typeface="ＭＳ Ｐゴシック"/>
                <a:cs typeface="Arial"/>
              </a:rPr>
              <a:t>Karşılıklı adli yardım</a:t>
            </a:r>
          </a:p>
          <a:p>
            <a:pPr marL="1257300" lvl="2" indent="-342900">
              <a:buFont typeface="Wingdings" pitchFamily="2" charset="2"/>
              <a:buChar char="ü"/>
            </a:pPr>
            <a:r>
              <a:rPr lang="tr-TR" sz="2200" dirty="0">
                <a:latin typeface="Arial"/>
                <a:ea typeface="ＭＳ Ｐゴシック"/>
                <a:cs typeface="Arial"/>
              </a:rPr>
              <a:t>Yargılamaların nakli</a:t>
            </a:r>
          </a:p>
          <a:p>
            <a:pPr marL="1257300" lvl="2" indent="-342900">
              <a:buFont typeface="Wingdings" pitchFamily="2" charset="2"/>
              <a:buChar char="ü"/>
            </a:pPr>
            <a:r>
              <a:rPr lang="tr-TR" sz="2200" dirty="0">
                <a:latin typeface="Arial"/>
                <a:ea typeface="ＭＳ Ｐゴシック"/>
                <a:cs typeface="Arial"/>
              </a:rPr>
              <a:t>Kolluk teşkilatı işbirliği</a:t>
            </a:r>
          </a:p>
          <a:p>
            <a:pPr marL="1257300" lvl="2" indent="-342900">
              <a:buFont typeface="Wingdings" pitchFamily="2" charset="2"/>
              <a:buChar char="ü"/>
            </a:pPr>
            <a:r>
              <a:rPr lang="tr-TR" sz="2200" dirty="0">
                <a:latin typeface="Arial"/>
                <a:ea typeface="ＭＳ Ｐゴシック"/>
                <a:cs typeface="Arial"/>
              </a:rPr>
              <a:t>Ortak soruşturmalar</a:t>
            </a:r>
          </a:p>
          <a:p>
            <a:pPr marL="1257300" lvl="2" indent="-342900">
              <a:buFont typeface="Wingdings" pitchFamily="2" charset="2"/>
              <a:buChar char="ü"/>
            </a:pPr>
            <a:r>
              <a:rPr lang="tr-TR" sz="2200" dirty="0">
                <a:latin typeface="Arial"/>
                <a:ea typeface="ＭＳ Ｐゴシック"/>
                <a:cs typeface="Arial"/>
              </a:rPr>
              <a:t>Özel soruşturma teknikleri</a:t>
            </a:r>
            <a:endParaRPr lang="tr-TR" dirty="0">
              <a:latin typeface="Arial"/>
              <a:ea typeface="ＭＳ Ｐゴシック"/>
              <a:cs typeface="Arial"/>
            </a:endParaRPr>
          </a:p>
        </p:txBody>
      </p:sp>
    </p:spTree>
    <p:extLst>
      <p:ext uri="{BB962C8B-B14F-4D97-AF65-F5344CB8AC3E}">
        <p14:creationId xmlns:p14="http://schemas.microsoft.com/office/powerpoint/2010/main" val="13086976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ea typeface="+mn-lt"/>
                <a:cs typeface="+mn-lt"/>
              </a:rPr>
              <a:t>Ceza İşlerinde Karşılıklı Adli Yardım Avrupa Sözleşmesi</a:t>
            </a:r>
            <a:endParaRPr lang="tr-TR" sz="3200" b="1" dirty="0">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4493538"/>
          </a:xfrm>
          <a:prstGeom prst="rect">
            <a:avLst/>
          </a:prstGeom>
        </p:spPr>
        <p:txBody>
          <a:bodyPr>
            <a:spAutoFit/>
          </a:bodyPr>
          <a:lstStyle/>
          <a:p>
            <a:pPr marL="342900" indent="-342900">
              <a:buFont typeface="Wingdings" pitchFamily="2" charset="2"/>
              <a:buChar char="Ø"/>
            </a:pPr>
            <a:r>
              <a:rPr lang="tr-TR" sz="2200" dirty="0">
                <a:latin typeface="Arial"/>
                <a:ea typeface="ＭＳ Ｐゴシック"/>
                <a:cs typeface="Arial"/>
              </a:rPr>
              <a:t>İmza yılı: 1959</a:t>
            </a:r>
          </a:p>
          <a:p>
            <a:pPr marL="342900" indent="-342900">
              <a:buFont typeface="Wingdings" pitchFamily="2" charset="2"/>
              <a:buChar char="Ø"/>
            </a:pPr>
            <a:endParaRPr lang="tr-TR" sz="2200" dirty="0">
              <a:cs typeface="Arial"/>
            </a:endParaRPr>
          </a:p>
          <a:p>
            <a:pPr marL="342900" indent="-342900">
              <a:buFont typeface="Wingdings" pitchFamily="2" charset="2"/>
              <a:buChar char="Ø"/>
            </a:pPr>
            <a:r>
              <a:rPr lang="tr-TR" sz="2200" dirty="0">
                <a:latin typeface="Arial"/>
                <a:ea typeface="ＭＳ Ｐゴシック"/>
                <a:cs typeface="Arial"/>
              </a:rPr>
              <a:t>Yürürlüğe girdiği yıl: 1962</a:t>
            </a:r>
          </a:p>
          <a:p>
            <a:pPr marL="342900" indent="-342900">
              <a:buFont typeface="Wingdings" pitchFamily="2" charset="2"/>
              <a:buChar char="Ø"/>
            </a:pPr>
            <a:endParaRPr lang="tr-TR" sz="2200" dirty="0">
              <a:cs typeface="Arial"/>
            </a:endParaRPr>
          </a:p>
          <a:p>
            <a:pPr marL="342900" indent="-342900">
              <a:buFont typeface="Wingdings" pitchFamily="2" charset="2"/>
              <a:buChar char="Ø"/>
            </a:pPr>
            <a:r>
              <a:rPr lang="tr-TR" sz="2200" dirty="0">
                <a:latin typeface="Arial"/>
                <a:ea typeface="ＭＳ Ｐゴシック"/>
                <a:cs typeface="Arial"/>
              </a:rPr>
              <a:t>İmzacı sayısı: 50 Avrupa Konseyi Üye Ülkesi + Şili, İsrail &amp; Güney Kore)</a:t>
            </a:r>
          </a:p>
          <a:p>
            <a:pPr marL="342900" indent="-342900">
              <a:buFont typeface="Wingdings" pitchFamily="2" charset="2"/>
              <a:buChar char="Ø"/>
            </a:pPr>
            <a:endParaRPr lang="tr-TR" sz="2200" dirty="0">
              <a:cs typeface="Arial"/>
            </a:endParaRPr>
          </a:p>
          <a:p>
            <a:pPr marL="342900" indent="-342900" algn="just">
              <a:buFont typeface="Wingdings" pitchFamily="2" charset="2"/>
              <a:buChar char="Ø"/>
            </a:pPr>
            <a:r>
              <a:rPr lang="tr-TR" sz="2200" dirty="0">
                <a:latin typeface="Arial"/>
                <a:ea typeface="ＭＳ Ｐゴシック"/>
                <a:cs typeface="Arial"/>
              </a:rPr>
              <a:t>Amaç: Ceza işlerinde taraflar arasında mümkün olan en geniş ölçüde karşılıklı yardımlaşmayı sağlamak</a:t>
            </a:r>
            <a:endParaRPr lang="tr-TR" sz="2400" dirty="0">
              <a:cs typeface="Arial" pitchFamily="34" charset="0"/>
            </a:endParaRPr>
          </a:p>
          <a:p>
            <a:pPr algn="just"/>
            <a:endParaRPr lang="tr-TR" sz="2200" dirty="0">
              <a:cs typeface="Arial"/>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572000" y="1138503"/>
            <a:ext cx="4572000" cy="1785104"/>
          </a:xfrm>
          <a:prstGeom prst="rect">
            <a:avLst/>
          </a:prstGeom>
        </p:spPr>
        <p:txBody>
          <a:bodyPr>
            <a:spAutoFit/>
          </a:bodyPr>
          <a:lstStyle/>
          <a:p>
            <a:pPr marL="342900" indent="-342900">
              <a:buFont typeface="Wingdings" pitchFamily="2" charset="2"/>
              <a:buChar char="ü"/>
            </a:pPr>
            <a:r>
              <a:rPr lang="tr-TR" sz="2200" dirty="0">
                <a:latin typeface="Arial"/>
                <a:ea typeface="ＭＳ Ｐゴシック"/>
                <a:cs typeface="Arial"/>
              </a:rPr>
              <a:t>Talepte bulunan tarafın yetki alanı içerisindeki suçlarla ilgili prosedürler bakımından karşılıklı yardımlaşmanın sağlanması</a:t>
            </a:r>
            <a:endParaRPr lang="tr-TR" sz="2400" dirty="0">
              <a:latin typeface="Arial"/>
              <a:ea typeface="ＭＳ Ｐゴシック"/>
              <a:cs typeface="Arial"/>
            </a:endParaRPr>
          </a:p>
        </p:txBody>
      </p:sp>
    </p:spTree>
    <p:extLst>
      <p:ext uri="{BB962C8B-B14F-4D97-AF65-F5344CB8AC3E}">
        <p14:creationId xmlns:p14="http://schemas.microsoft.com/office/powerpoint/2010/main" val="38403971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t>Ceza İşlerinde Karşılıklı Adli Yardım Avrupa Sözleşmesi</a:t>
            </a:r>
            <a:endParaRPr lang="tr-TR" sz="3200" dirty="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0" y="1007622"/>
            <a:ext cx="4930346" cy="4493538"/>
          </a:xfrm>
          <a:prstGeom prst="rect">
            <a:avLst/>
          </a:prstGeom>
        </p:spPr>
        <p:txBody>
          <a:bodyPr wrap="square">
            <a:spAutoFit/>
          </a:bodyPr>
          <a:lstStyle/>
          <a:p>
            <a:pPr marL="342900" indent="-342900">
              <a:buFont typeface="Wingdings" pitchFamily="2" charset="2"/>
              <a:buChar char="Ø"/>
            </a:pPr>
            <a:r>
              <a:rPr lang="tr-TR" sz="2200" dirty="0">
                <a:latin typeface="Arial"/>
                <a:ea typeface="ＭＳ Ｐゴシック"/>
                <a:cs typeface="Arial"/>
              </a:rPr>
              <a:t>Karşılıklı yardım</a:t>
            </a:r>
            <a:endParaRPr lang="tr-TR" dirty="0">
              <a:cs typeface="Arial"/>
            </a:endParaRPr>
          </a:p>
          <a:p>
            <a:pPr marL="800100" lvl="1" indent="-342900">
              <a:buFont typeface="Wingdings" pitchFamily="2" charset="2"/>
              <a:buChar char="Ø"/>
            </a:pPr>
            <a:r>
              <a:rPr lang="tr-TR" sz="2200" dirty="0">
                <a:latin typeface="Arial"/>
                <a:ea typeface="ＭＳ Ｐゴシック"/>
                <a:cs typeface="Arial"/>
              </a:rPr>
              <a:t>Genel hükümler</a:t>
            </a:r>
            <a:endParaRPr lang="tr-TR" sz="2200" dirty="0">
              <a:cs typeface="Arial"/>
            </a:endParaRPr>
          </a:p>
          <a:p>
            <a:pPr marL="800100" lvl="1" indent="-342900">
              <a:buFont typeface="Wingdings" pitchFamily="2" charset="2"/>
              <a:buChar char="Ø"/>
            </a:pPr>
            <a:r>
              <a:rPr lang="tr-TR" sz="2200" dirty="0">
                <a:latin typeface="Arial"/>
                <a:ea typeface="ＭＳ Ｐゴシック"/>
                <a:cs typeface="Arial"/>
              </a:rPr>
              <a:t>Ret gerekçeleri</a:t>
            </a:r>
            <a:endParaRPr lang="tr-TR" sz="2200" dirty="0">
              <a:cs typeface="Arial"/>
            </a:endParaRPr>
          </a:p>
          <a:p>
            <a:pPr marL="800100" lvl="1" indent="-342900">
              <a:buFont typeface="Wingdings" pitchFamily="2" charset="2"/>
              <a:buChar char="Ø"/>
            </a:pPr>
            <a:r>
              <a:rPr lang="tr-TR" sz="2200" dirty="0">
                <a:latin typeface="Arial"/>
                <a:ea typeface="ＭＳ Ｐゴシック"/>
                <a:cs typeface="Arial"/>
              </a:rPr>
              <a:t>İstinabe talepleri </a:t>
            </a:r>
          </a:p>
          <a:p>
            <a:pPr marL="800100" lvl="1" indent="-342900">
              <a:buFont typeface="Wingdings" pitchFamily="2" charset="2"/>
              <a:buChar char="Ø"/>
            </a:pPr>
            <a:r>
              <a:rPr lang="tr-TR" sz="2200" dirty="0">
                <a:latin typeface="Arial"/>
                <a:ea typeface="ＭＳ Ｐゴシック"/>
                <a:cs typeface="Arial"/>
              </a:rPr>
              <a:t>Usule ait işlemlerin ve adli kararların tebliği</a:t>
            </a:r>
          </a:p>
          <a:p>
            <a:pPr marL="800100" lvl="1" indent="-342900">
              <a:buFont typeface="Wingdings" pitchFamily="2" charset="2"/>
              <a:buChar char="Ø"/>
            </a:pPr>
            <a:r>
              <a:rPr lang="tr-TR" sz="2200" dirty="0">
                <a:latin typeface="Arial"/>
                <a:ea typeface="ＭＳ Ｐゴシック"/>
                <a:cs typeface="Arial"/>
              </a:rPr>
              <a:t>Tanıkların, bilirkişilerin ve kovuşturulan kişilerin mahkeme önüne çıkarılması</a:t>
            </a:r>
          </a:p>
          <a:p>
            <a:pPr marL="800100" lvl="1" indent="-342900">
              <a:buFont typeface="Wingdings" pitchFamily="2" charset="2"/>
              <a:buChar char="Ø"/>
            </a:pPr>
            <a:r>
              <a:rPr lang="tr-TR" sz="2200" dirty="0">
                <a:latin typeface="Arial"/>
                <a:ea typeface="ＭＳ Ｐゴシック"/>
                <a:cs typeface="Arial"/>
              </a:rPr>
              <a:t>Adli sicil kayıtlarına ilişkin örneklerin ve bilgilerin gönderilmesi</a:t>
            </a:r>
          </a:p>
          <a:p>
            <a:pPr lvl="1"/>
            <a:endParaRPr lang="tr-TR" sz="2200" dirty="0">
              <a:cs typeface="Arial" pitchFamily="34" charset="0"/>
            </a:endParaRPr>
          </a:p>
        </p:txBody>
      </p:sp>
      <p:sp>
        <p:nvSpPr>
          <p:cNvPr id="7" name="Rectangle 6">
            <a:extLst>
              <a:ext uri="{FF2B5EF4-FFF2-40B4-BE49-F238E27FC236}">
                <a16:creationId xmlns:a16="http://schemas.microsoft.com/office/drawing/2014/main" id="{E27563AD-AC2D-41B2-AAA0-814C129791D0}"/>
              </a:ext>
            </a:extLst>
          </p:cNvPr>
          <p:cNvSpPr/>
          <p:nvPr/>
        </p:nvSpPr>
        <p:spPr>
          <a:xfrm>
            <a:off x="4213654" y="989546"/>
            <a:ext cx="4930346" cy="2800767"/>
          </a:xfrm>
          <a:prstGeom prst="rect">
            <a:avLst/>
          </a:prstGeom>
        </p:spPr>
        <p:txBody>
          <a:bodyPr wrap="square">
            <a:spAutoFit/>
          </a:bodyPr>
          <a:lstStyle/>
          <a:p>
            <a:pPr marL="342900" indent="-342900">
              <a:buFont typeface="Wingdings" pitchFamily="2" charset="2"/>
              <a:buChar char="Ø"/>
            </a:pPr>
            <a:endParaRPr lang="tr-TR" sz="2200" dirty="0">
              <a:cs typeface="Arial"/>
            </a:endParaRPr>
          </a:p>
          <a:p>
            <a:pPr marL="800100" lvl="1" indent="-342900">
              <a:buFont typeface="Wingdings" pitchFamily="2" charset="2"/>
              <a:buChar char="Ø"/>
            </a:pPr>
            <a:r>
              <a:rPr lang="tr-TR" sz="2200" dirty="0">
                <a:latin typeface="Arial"/>
                <a:ea typeface="ＭＳ Ｐゴシック"/>
                <a:cs typeface="Arial"/>
              </a:rPr>
              <a:t>Taleplerin içeriği</a:t>
            </a:r>
          </a:p>
          <a:p>
            <a:pPr marL="800100" lvl="1" indent="-342900">
              <a:buFont typeface="Wingdings" pitchFamily="2" charset="2"/>
              <a:buChar char="Ø"/>
            </a:pPr>
            <a:r>
              <a:rPr lang="tr-TR" sz="2200" dirty="0">
                <a:latin typeface="Arial"/>
                <a:ea typeface="ＭＳ Ｐゴシック"/>
                <a:cs typeface="Arial"/>
              </a:rPr>
              <a:t>Usul</a:t>
            </a:r>
            <a:endParaRPr lang="tr-TR" sz="2200" dirty="0">
              <a:cs typeface="Arial"/>
            </a:endParaRPr>
          </a:p>
          <a:p>
            <a:pPr marL="800100" lvl="1" indent="-342900">
              <a:buFont typeface="Wingdings" pitchFamily="2" charset="2"/>
              <a:buChar char="Ø"/>
            </a:pPr>
            <a:r>
              <a:rPr lang="tr-TR" sz="2200" dirty="0">
                <a:latin typeface="Arial"/>
                <a:ea typeface="ＭＳ Ｐゴシック"/>
                <a:cs typeface="Arial"/>
              </a:rPr>
              <a:t>Kovuşturma ile ilgili ihbar</a:t>
            </a:r>
          </a:p>
          <a:p>
            <a:pPr marL="800100" lvl="1" indent="-342900">
              <a:buFont typeface="Wingdings" pitchFamily="2" charset="2"/>
              <a:buChar char="Ø"/>
            </a:pPr>
            <a:r>
              <a:rPr lang="tr-TR" sz="2200" dirty="0">
                <a:latin typeface="Arial"/>
                <a:ea typeface="ＭＳ Ｐゴシック"/>
                <a:cs typeface="Arial"/>
              </a:rPr>
              <a:t>Adli sicillerle ilgili bilgi mübadelesi</a:t>
            </a:r>
          </a:p>
          <a:p>
            <a:pPr marL="800100" lvl="1" indent="-342900">
              <a:buFont typeface="Wingdings" pitchFamily="2" charset="2"/>
              <a:buChar char="Ø"/>
            </a:pPr>
            <a:endParaRPr lang="tr-TR" sz="2200" dirty="0">
              <a:cs typeface="Arial"/>
            </a:endParaRPr>
          </a:p>
          <a:p>
            <a:pPr lvl="1"/>
            <a:endParaRPr lang="tr-TR" sz="2200" dirty="0">
              <a:cs typeface="Arial"/>
            </a:endParaRPr>
          </a:p>
        </p:txBody>
      </p:sp>
    </p:spTree>
    <p:extLst>
      <p:ext uri="{BB962C8B-B14F-4D97-AF65-F5344CB8AC3E}">
        <p14:creationId xmlns:p14="http://schemas.microsoft.com/office/powerpoint/2010/main" val="41728539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ea typeface="ＭＳ Ｐゴシック"/>
              </a:rPr>
              <a:t>Bölgesel Mekanizmalara Genel Bakış</a:t>
            </a:r>
            <a:endParaRPr lang="tr-TR" sz="3200" dirty="0">
              <a:ea typeface="ＭＳ Ｐゴシック"/>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9" name="Rectangle 8">
            <a:extLst>
              <a:ext uri="{FF2B5EF4-FFF2-40B4-BE49-F238E27FC236}">
                <a16:creationId xmlns:a16="http://schemas.microsoft.com/office/drawing/2014/main" id="{7E2C615F-9A8F-46E4-9E28-82E78BE611E2}"/>
              </a:ext>
            </a:extLst>
          </p:cNvPr>
          <p:cNvSpPr/>
          <p:nvPr/>
        </p:nvSpPr>
        <p:spPr>
          <a:xfrm>
            <a:off x="3511052" y="1455908"/>
            <a:ext cx="5430290" cy="4154984"/>
          </a:xfrm>
          <a:prstGeom prst="rect">
            <a:avLst/>
          </a:prstGeom>
        </p:spPr>
        <p:txBody>
          <a:bodyPr wrap="square">
            <a:spAutoFit/>
          </a:bodyPr>
          <a:lstStyle/>
          <a:p>
            <a:pPr marL="342900" indent="-342900" algn="just">
              <a:buFont typeface="Wingdings" pitchFamily="2" charset="2"/>
              <a:buChar char="Ø"/>
            </a:pPr>
            <a:r>
              <a:rPr lang="tr-TR" sz="2200" dirty="0">
                <a:latin typeface="Arial"/>
                <a:ea typeface="ＭＳ Ｐゴシック"/>
                <a:cs typeface="Arial"/>
              </a:rPr>
              <a:t>Avrupa Birliği Üye Devletleri Arasında Ceza İşlerinde Karşılıklı Yardımlaşma Sözleşmesi</a:t>
            </a:r>
          </a:p>
          <a:p>
            <a:pPr algn="just"/>
            <a:endParaRPr lang="tr-TR" sz="2200" dirty="0"/>
          </a:p>
          <a:p>
            <a:pPr marL="342900" indent="-342900" algn="just">
              <a:buFont typeface="Wingdings" pitchFamily="2" charset="2"/>
              <a:buChar char="Ø"/>
            </a:pPr>
            <a:r>
              <a:rPr lang="tr-TR" sz="2200" dirty="0">
                <a:latin typeface="Arial"/>
                <a:ea typeface="ＭＳ Ｐゴシック"/>
                <a:cs typeface="Arial"/>
              </a:rPr>
              <a:t>Ceza İşlerinde Karşılıklı Yardımlaşmaya Dair Amerikalılar Arası Sözleşme</a:t>
            </a:r>
          </a:p>
          <a:p>
            <a:pPr marL="342900" indent="-342900" algn="just">
              <a:buFont typeface="Wingdings" pitchFamily="2" charset="2"/>
              <a:buChar char="Ø"/>
            </a:pPr>
            <a:endParaRPr lang="tr-TR" sz="2200" dirty="0"/>
          </a:p>
          <a:p>
            <a:pPr marL="342900" indent="-342900" algn="just">
              <a:buFont typeface="Wingdings" pitchFamily="2" charset="2"/>
              <a:buChar char="Ø"/>
            </a:pPr>
            <a:r>
              <a:rPr lang="tr-TR" sz="2200" dirty="0">
                <a:latin typeface="Arial"/>
                <a:ea typeface="ＭＳ Ｐゴシック"/>
                <a:cs typeface="Arial"/>
              </a:rPr>
              <a:t>İngiliz Milletler Topluluğu Karşılıklı Yardımlaşma Şeması (</a:t>
            </a:r>
            <a:r>
              <a:rPr lang="tr-TR" sz="2200" dirty="0" err="1">
                <a:latin typeface="Arial"/>
                <a:ea typeface="ＭＳ Ｐゴシック"/>
                <a:cs typeface="Arial"/>
              </a:rPr>
              <a:t>Harare</a:t>
            </a:r>
            <a:r>
              <a:rPr lang="tr-TR" sz="2200" dirty="0">
                <a:latin typeface="Arial"/>
                <a:ea typeface="ＭＳ Ｐゴシック"/>
                <a:cs typeface="Arial"/>
              </a:rPr>
              <a:t> Şeması)</a:t>
            </a:r>
            <a:endParaRPr lang="tr-TR" sz="2200" dirty="0"/>
          </a:p>
          <a:p>
            <a:pPr marL="342900" indent="-342900" algn="just">
              <a:buFont typeface="Wingdings" pitchFamily="2" charset="2"/>
              <a:buChar char="Ø"/>
            </a:pPr>
            <a:endParaRPr lang="tr-TR" sz="2200" dirty="0"/>
          </a:p>
          <a:p>
            <a:pPr marL="342900" indent="-342900" algn="just">
              <a:buFont typeface="Wingdings" pitchFamily="2" charset="2"/>
              <a:buChar char="Ø"/>
            </a:pPr>
            <a:endParaRPr lang="tr-TR" sz="2200" dirty="0"/>
          </a:p>
        </p:txBody>
      </p:sp>
      <p:pic>
        <p:nvPicPr>
          <p:cNvPr id="6" name="Picture 8" descr="European Union | Definition, Purpose, History, &amp; Members | Britannica">
            <a:extLst>
              <a:ext uri="{FF2B5EF4-FFF2-40B4-BE49-F238E27FC236}">
                <a16:creationId xmlns:a16="http://schemas.microsoft.com/office/drawing/2014/main" id="{E0F05F7A-745F-454B-AA87-B90E8B9A50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079" y="1120097"/>
            <a:ext cx="2172345" cy="144823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1E2B9E8D-B5F3-40BF-9EC8-22321C113D8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384" y="2671277"/>
            <a:ext cx="1945040" cy="192852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ommonwealth of Nations - Wikipedia">
            <a:extLst>
              <a:ext uri="{FF2B5EF4-FFF2-40B4-BE49-F238E27FC236}">
                <a16:creationId xmlns:a16="http://schemas.microsoft.com/office/drawing/2014/main" id="{D5A0BEFA-AD9E-4129-9FFB-7A533D3677A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079" y="4857489"/>
            <a:ext cx="2449424" cy="14696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30793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ea typeface="ＭＳ Ｐゴシック" pitchFamily="34" charset="-128"/>
              </a:rPr>
              <a:t>Bölgesel Mekanizmalara Genel Bakış</a:t>
            </a:r>
            <a:endParaRPr lang="en-GB" sz="3200" dirty="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9" name="Rectangle 8">
            <a:extLst>
              <a:ext uri="{FF2B5EF4-FFF2-40B4-BE49-F238E27FC236}">
                <a16:creationId xmlns:a16="http://schemas.microsoft.com/office/drawing/2014/main" id="{7E2C615F-9A8F-46E4-9E28-82E78BE611E2}"/>
              </a:ext>
            </a:extLst>
          </p:cNvPr>
          <p:cNvSpPr/>
          <p:nvPr/>
        </p:nvSpPr>
        <p:spPr>
          <a:xfrm>
            <a:off x="3511052" y="1455908"/>
            <a:ext cx="5430290" cy="3139321"/>
          </a:xfrm>
          <a:prstGeom prst="rect">
            <a:avLst/>
          </a:prstGeom>
        </p:spPr>
        <p:txBody>
          <a:bodyPr wrap="square">
            <a:spAutoFit/>
          </a:bodyPr>
          <a:lstStyle/>
          <a:p>
            <a:pPr marL="342900" indent="-342900" algn="just">
              <a:buFont typeface="Wingdings" pitchFamily="2" charset="2"/>
              <a:buChar char="Ø"/>
            </a:pPr>
            <a:r>
              <a:rPr lang="tr-TR" sz="2200" dirty="0">
                <a:latin typeface="Arial"/>
                <a:ea typeface="ＭＳ Ｐゴシック"/>
                <a:cs typeface="Arial"/>
              </a:rPr>
              <a:t>ASEAN Ceza İşlerinde Karşılıklı Adli Yardımlaşma Antlaşması</a:t>
            </a:r>
          </a:p>
          <a:p>
            <a:pPr marL="342900" indent="-342900" algn="just">
              <a:buFont typeface="Wingdings" pitchFamily="2" charset="2"/>
              <a:buChar char="Ø"/>
            </a:pPr>
            <a:endParaRPr lang="tr-TR" sz="2200" dirty="0">
              <a:cs typeface="Arial"/>
            </a:endParaRPr>
          </a:p>
          <a:p>
            <a:pPr marL="342900" indent="-342900" algn="just">
              <a:buFont typeface="Wingdings" pitchFamily="2" charset="2"/>
              <a:buChar char="Ø"/>
            </a:pPr>
            <a:r>
              <a:rPr lang="tr-TR" sz="2200" dirty="0">
                <a:latin typeface="Arial"/>
                <a:ea typeface="ＭＳ Ｐゴシック"/>
                <a:cs typeface="Arial"/>
              </a:rPr>
              <a:t>SAARC Ceza İşlerinde Karşılıklı Yardımlaşma Sözleşmesi</a:t>
            </a:r>
            <a:endParaRPr lang="tr-TR" sz="2200" dirty="0">
              <a:cs typeface="Arial"/>
            </a:endParaRPr>
          </a:p>
          <a:p>
            <a:pPr marL="342900" indent="-342900" algn="just">
              <a:buFont typeface="Wingdings" pitchFamily="2" charset="2"/>
              <a:buChar char="Ø"/>
            </a:pPr>
            <a:endParaRPr lang="tr-TR" sz="2200" dirty="0">
              <a:cs typeface="Arial"/>
            </a:endParaRPr>
          </a:p>
          <a:p>
            <a:pPr marL="342900" indent="-342900" algn="just">
              <a:buFont typeface="Wingdings" pitchFamily="2" charset="2"/>
              <a:buChar char="Ø"/>
            </a:pPr>
            <a:r>
              <a:rPr lang="tr-TR" sz="2200" dirty="0">
                <a:latin typeface="Arial"/>
                <a:ea typeface="ＭＳ Ｐゴシック"/>
                <a:cs typeface="Arial"/>
              </a:rPr>
              <a:t>2002 CIS Hukuk, Aile ve Ceza İşlerinde Adli Yardımlaşma ve Hukuki İlişkiler Sözleşmesi</a:t>
            </a:r>
            <a:endParaRPr lang="tr-TR" sz="2200" dirty="0">
              <a:cs typeface="Arial"/>
            </a:endParaRPr>
          </a:p>
        </p:txBody>
      </p:sp>
      <p:pic>
        <p:nvPicPr>
          <p:cNvPr id="5" name="Picture 4" descr="Emblem of the Association of Southeast Asian Nations - Wikipedia">
            <a:extLst>
              <a:ext uri="{FF2B5EF4-FFF2-40B4-BE49-F238E27FC236}">
                <a16:creationId xmlns:a16="http://schemas.microsoft.com/office/drawing/2014/main" id="{EB07520B-20A0-46FC-BE3C-2CB1BDC791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2864" y="879732"/>
            <a:ext cx="1721968" cy="172196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SAARC Logo Vector (.EPS) Free Download">
            <a:extLst>
              <a:ext uri="{FF2B5EF4-FFF2-40B4-BE49-F238E27FC236}">
                <a16:creationId xmlns:a16="http://schemas.microsoft.com/office/drawing/2014/main" id="{51660F16-5D59-4E1F-89CC-9A13625BB96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4938" y="2701996"/>
            <a:ext cx="1521072" cy="172196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Emblem of the Commonwealth of Independent States - Wikipedia">
            <a:extLst>
              <a:ext uri="{FF2B5EF4-FFF2-40B4-BE49-F238E27FC236}">
                <a16:creationId xmlns:a16="http://schemas.microsoft.com/office/drawing/2014/main" id="{55FB02ED-3AFC-4006-BB97-D91028A04AF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2864" y="4702788"/>
            <a:ext cx="1844042" cy="17550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62206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ea typeface="ＭＳ Ｐゴシック" pitchFamily="34" charset="-128"/>
              </a:rPr>
              <a:t>Bölgesel Mekanizmalara Genel Bakış</a:t>
            </a:r>
            <a:endParaRPr lang="en-GB" sz="3200" dirty="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9" name="Rectangle 8">
            <a:extLst>
              <a:ext uri="{FF2B5EF4-FFF2-40B4-BE49-F238E27FC236}">
                <a16:creationId xmlns:a16="http://schemas.microsoft.com/office/drawing/2014/main" id="{7E2C615F-9A8F-46E4-9E28-82E78BE611E2}"/>
              </a:ext>
            </a:extLst>
          </p:cNvPr>
          <p:cNvSpPr/>
          <p:nvPr/>
        </p:nvSpPr>
        <p:spPr>
          <a:xfrm>
            <a:off x="3511052" y="1455908"/>
            <a:ext cx="5430290" cy="2462213"/>
          </a:xfrm>
          <a:prstGeom prst="rect">
            <a:avLst/>
          </a:prstGeom>
        </p:spPr>
        <p:txBody>
          <a:bodyPr wrap="square">
            <a:spAutoFit/>
          </a:bodyPr>
          <a:lstStyle/>
          <a:p>
            <a:pPr marL="342900" indent="-342900" algn="just">
              <a:buFont typeface="Wingdings" pitchFamily="2" charset="2"/>
              <a:buChar char="Ø"/>
            </a:pPr>
            <a:r>
              <a:rPr lang="tr-TR" sz="2200" dirty="0">
                <a:latin typeface="Arial"/>
                <a:ea typeface="ＭＳ Ｐゴシック"/>
                <a:cs typeface="Arial"/>
              </a:rPr>
              <a:t>Arap Ligi Bilgi Teknolojileri Suçları ile Mücadele Sözleşmesi</a:t>
            </a:r>
          </a:p>
          <a:p>
            <a:pPr marL="342900" indent="-342900" algn="just">
              <a:buFont typeface="Wingdings" pitchFamily="2" charset="2"/>
              <a:buChar char="Ø"/>
            </a:pPr>
            <a:endParaRPr lang="tr-TR" sz="2200" dirty="0">
              <a:latin typeface="Arial"/>
              <a:ea typeface="ＭＳ Ｐゴシック"/>
              <a:cs typeface="Arial"/>
            </a:endParaRPr>
          </a:p>
          <a:p>
            <a:pPr algn="just"/>
            <a:endParaRPr lang="tr-TR" sz="2200" dirty="0">
              <a:latin typeface="Arial"/>
              <a:ea typeface="ＭＳ Ｐゴシック"/>
              <a:cs typeface="Arial"/>
            </a:endParaRPr>
          </a:p>
          <a:p>
            <a:pPr marL="342900" indent="-342900" algn="just">
              <a:buFont typeface="Wingdings" pitchFamily="2" charset="2"/>
              <a:buChar char="Ø"/>
            </a:pPr>
            <a:r>
              <a:rPr lang="tr-TR" sz="2200" dirty="0">
                <a:latin typeface="Arial"/>
                <a:ea typeface="ＭＳ Ｐゴシック"/>
                <a:cs typeface="Arial"/>
              </a:rPr>
              <a:t>Afrika Birliği Siber Güvenlik &amp; Kişisel Verilerin Korunması Sözleşmesi (</a:t>
            </a:r>
            <a:r>
              <a:rPr lang="tr-TR" sz="2200" dirty="0" err="1">
                <a:latin typeface="Arial"/>
                <a:ea typeface="ＭＳ Ｐゴシック"/>
                <a:cs typeface="Arial"/>
              </a:rPr>
              <a:t>Malabo</a:t>
            </a:r>
            <a:r>
              <a:rPr lang="tr-TR" sz="2200" dirty="0">
                <a:latin typeface="Arial"/>
                <a:ea typeface="ＭＳ Ｐゴシック"/>
                <a:cs typeface="Arial"/>
              </a:rPr>
              <a:t> Sözleşmesi)</a:t>
            </a:r>
          </a:p>
        </p:txBody>
      </p:sp>
      <p:pic>
        <p:nvPicPr>
          <p:cNvPr id="6" name="Picture 2" descr="Image result for arab league logo">
            <a:extLst>
              <a:ext uri="{FF2B5EF4-FFF2-40B4-BE49-F238E27FC236}">
                <a16:creationId xmlns:a16="http://schemas.microsoft.com/office/drawing/2014/main" id="{6BD26B34-ADDC-4724-9758-62BCEC5753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658" y="942309"/>
            <a:ext cx="2876472" cy="198836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s://encrypted-tbn1.gstatic.com/images?q=tbn:ANd9GcS-PUjVyE7OlcLxkjo1Wa6hn7qRvVRkEanvr7qBiuskAJLteLjvXw">
            <a:extLst>
              <a:ext uri="{FF2B5EF4-FFF2-40B4-BE49-F238E27FC236}">
                <a16:creationId xmlns:a16="http://schemas.microsoft.com/office/drawing/2014/main" id="{A805310F-2F9A-44E1-9BA4-4F38D7FAB1B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1725" y="3341904"/>
            <a:ext cx="1943098" cy="226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88754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27</a:t>
            </a:fld>
            <a:endParaRPr lang="en-US"/>
          </a:p>
        </p:txBody>
      </p:sp>
      <p:graphicFrame>
        <p:nvGraphicFramePr>
          <p:cNvPr id="4" name="Diagram 3">
            <a:extLst>
              <a:ext uri="{FF2B5EF4-FFF2-40B4-BE49-F238E27FC236}">
                <a16:creationId xmlns:a16="http://schemas.microsoft.com/office/drawing/2014/main" id="{05437733-B3E6-4DBB-8A2D-CA7D17A3901A}"/>
              </a:ext>
            </a:extLst>
          </p:cNvPr>
          <p:cNvGraphicFramePr/>
          <p:nvPr>
            <p:extLst>
              <p:ext uri="{D42A27DB-BD31-4B8C-83A1-F6EECF244321}">
                <p14:modId xmlns:p14="http://schemas.microsoft.com/office/powerpoint/2010/main" val="924293720"/>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27</a:t>
            </a:fld>
            <a:endParaRPr lang="en-GB"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ea typeface="ＭＳ Ｐゴシック" pitchFamily="34" charset="-128"/>
              </a:rPr>
              <a:t>Sorular</a:t>
            </a:r>
            <a:endParaRPr lang="tr-TR" sz="3200" dirty="0"/>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0456966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28</a:t>
            </a:fld>
            <a:endParaRPr lang="en-US"/>
          </a:p>
        </p:txBody>
      </p:sp>
      <p:graphicFrame>
        <p:nvGraphicFramePr>
          <p:cNvPr id="4" name="Diagram 3">
            <a:extLst>
              <a:ext uri="{FF2B5EF4-FFF2-40B4-BE49-F238E27FC236}">
                <a16:creationId xmlns:a16="http://schemas.microsoft.com/office/drawing/2014/main" id="{05437733-B3E6-4DBB-8A2D-CA7D17A3901A}"/>
              </a:ext>
            </a:extLst>
          </p:cNvPr>
          <p:cNvGraphicFramePr/>
          <p:nvPr>
            <p:extLst>
              <p:ext uri="{D42A27DB-BD31-4B8C-83A1-F6EECF244321}">
                <p14:modId xmlns:p14="http://schemas.microsoft.com/office/powerpoint/2010/main" val="4116757606"/>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28</a:t>
            </a:fld>
            <a:endParaRPr lang="en-GB"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ea typeface="ＭＳ Ｐゴシック" pitchFamily="34" charset="-128"/>
              </a:rPr>
              <a:t>Sorular</a:t>
            </a:r>
            <a:endParaRPr lang="tr-TR" sz="3200" dirty="0"/>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9302093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solidFill>
                  <a:schemeClr val="bg1"/>
                </a:solidFill>
                <a:ea typeface="+mn-lt"/>
                <a:cs typeface="+mn-lt"/>
              </a:rPr>
              <a:t>Adli Personel için Uluslararası İşbirliğine İlişkin Uzmanlık Eğitimi</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8267075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ea typeface="ＭＳ Ｐゴシック" pitchFamily="34" charset="-128"/>
              </a:rPr>
              <a:t>Oturum Hedefleri</a:t>
            </a:r>
            <a:endParaRPr lang="en-GB" sz="3200" dirty="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138917" cy="4425827"/>
          </a:xfrm>
          <a:prstGeom prst="rect">
            <a:avLst/>
          </a:prstGeom>
        </p:spPr>
        <p:txBody>
          <a:bodyPr wrap="square">
            <a:spAutoFit/>
          </a:bodyPr>
          <a:lstStyle/>
          <a:p>
            <a:pPr algn="just">
              <a:lnSpc>
                <a:spcPct val="80000"/>
              </a:lnSpc>
            </a:pPr>
            <a:endParaRPr lang="en-GB" sz="2200" i="1" dirty="0"/>
          </a:p>
          <a:p>
            <a:pPr marL="342900" indent="-342900" algn="just">
              <a:lnSpc>
                <a:spcPct val="80000"/>
              </a:lnSpc>
              <a:buFont typeface="Wingdings" pitchFamily="2" charset="2"/>
              <a:buChar char="ü"/>
            </a:pPr>
            <a:r>
              <a:rPr lang="tr-TR" sz="2200" i="1" dirty="0">
                <a:latin typeface="Arial"/>
                <a:ea typeface="ＭＳ Ｐゴシック"/>
                <a:cs typeface="Arial"/>
              </a:rPr>
              <a:t>Siber suça ve elektronik delillere ilişkin kavramları ve Budapeşte Sözleşmesi'nin ilgili hükümlerini hatırlamak </a:t>
            </a:r>
          </a:p>
          <a:p>
            <a:pPr marL="342900" indent="-342900" algn="just">
              <a:lnSpc>
                <a:spcPct val="80000"/>
              </a:lnSpc>
              <a:buFont typeface="Wingdings" pitchFamily="2" charset="2"/>
              <a:buChar char="ü"/>
            </a:pPr>
            <a:endParaRPr lang="tr-TR" sz="2200" i="1" dirty="0">
              <a:latin typeface="Arial"/>
              <a:ea typeface="ＭＳ Ｐゴシック"/>
              <a:cs typeface="Arial"/>
            </a:endParaRPr>
          </a:p>
          <a:p>
            <a:pPr marL="342900" indent="-342900" algn="just">
              <a:lnSpc>
                <a:spcPct val="80000"/>
              </a:lnSpc>
              <a:buFont typeface="Wingdings" pitchFamily="2" charset="2"/>
              <a:buChar char="ü"/>
            </a:pPr>
            <a:r>
              <a:rPr lang="tr-TR" sz="2200" i="1" dirty="0">
                <a:latin typeface="Arial"/>
                <a:ea typeface="ＭＳ Ｐゴシック"/>
                <a:cs typeface="Arial"/>
              </a:rPr>
              <a:t>Uluslararası resmi işbirliğinin farklı kanallarını ve mekanizmalarını anlamak</a:t>
            </a:r>
          </a:p>
          <a:p>
            <a:pPr marL="342900" indent="-342900" algn="just">
              <a:lnSpc>
                <a:spcPct val="80000"/>
              </a:lnSpc>
              <a:buFont typeface="Wingdings" pitchFamily="2" charset="2"/>
              <a:buChar char="ü"/>
            </a:pPr>
            <a:endParaRPr lang="tr-TR" sz="2200" i="1" dirty="0">
              <a:cs typeface="Arial"/>
            </a:endParaRPr>
          </a:p>
          <a:p>
            <a:pPr marL="342900" indent="-342900" algn="just">
              <a:lnSpc>
                <a:spcPct val="80000"/>
              </a:lnSpc>
              <a:buFont typeface="Wingdings" pitchFamily="2" charset="2"/>
              <a:buChar char="ü"/>
            </a:pPr>
            <a:r>
              <a:rPr lang="tr-TR" sz="2200" i="1" dirty="0">
                <a:latin typeface="Arial"/>
                <a:ea typeface="ＭＳ Ｐゴシック"/>
                <a:cs typeface="Arial"/>
              </a:rPr>
              <a:t>Siber suç ve elektronik delil alanındaki temel işbirliği aracı olarak Budapeşte Sözleşmesi'nin genel çerçevesini tartışmak</a:t>
            </a:r>
          </a:p>
          <a:p>
            <a:pPr marL="342900" indent="-342900" algn="just">
              <a:lnSpc>
                <a:spcPct val="80000"/>
              </a:lnSpc>
              <a:buFont typeface="Wingdings" pitchFamily="2" charset="2"/>
              <a:buChar char="ü"/>
            </a:pPr>
            <a:endParaRPr lang="en-GB" sz="2200" i="1" dirty="0"/>
          </a:p>
        </p:txBody>
      </p:sp>
      <p:sp>
        <p:nvSpPr>
          <p:cNvPr id="6" name="Rectangle 5">
            <a:extLst>
              <a:ext uri="{FF2B5EF4-FFF2-40B4-BE49-F238E27FC236}">
                <a16:creationId xmlns:a16="http://schemas.microsoft.com/office/drawing/2014/main" id="{3B867BBA-A7A7-F84C-B403-7348B8834D1F}"/>
              </a:ext>
            </a:extLst>
          </p:cNvPr>
          <p:cNvSpPr/>
          <p:nvPr/>
        </p:nvSpPr>
        <p:spPr>
          <a:xfrm>
            <a:off x="4551587" y="1193778"/>
            <a:ext cx="4138917" cy="2800767"/>
          </a:xfrm>
          <a:prstGeom prst="rect">
            <a:avLst/>
          </a:prstGeom>
        </p:spPr>
        <p:txBody>
          <a:bodyPr wrap="square">
            <a:spAutoFit/>
          </a:bodyPr>
          <a:lstStyle/>
          <a:p>
            <a:pPr marL="342900" indent="-342900" algn="just">
              <a:lnSpc>
                <a:spcPct val="80000"/>
              </a:lnSpc>
              <a:buFont typeface="Wingdings" pitchFamily="2" charset="2"/>
              <a:buChar char="ü"/>
            </a:pPr>
            <a:r>
              <a:rPr lang="tr-TR" sz="2200" i="1" dirty="0">
                <a:latin typeface="Arial"/>
                <a:ea typeface="ＭＳ Ｐゴシック"/>
                <a:cs typeface="Arial"/>
              </a:rPr>
              <a:t>Farklı uluslararası işbirliği kanalları ve mekanizmaları arasındaki benzerlikleri tespit etmek</a:t>
            </a:r>
          </a:p>
          <a:p>
            <a:pPr marL="342900" indent="-342900" algn="just">
              <a:lnSpc>
                <a:spcPct val="80000"/>
              </a:lnSpc>
              <a:buFont typeface="Wingdings" pitchFamily="2" charset="2"/>
              <a:buChar char="ü"/>
            </a:pPr>
            <a:endParaRPr lang="tr-TR" sz="2200" i="1" dirty="0">
              <a:cs typeface="Arial"/>
            </a:endParaRPr>
          </a:p>
          <a:p>
            <a:pPr marL="342900" indent="-342900" algn="just">
              <a:lnSpc>
                <a:spcPct val="80000"/>
              </a:lnSpc>
              <a:buFont typeface="Wingdings" pitchFamily="2" charset="2"/>
              <a:buChar char="ü"/>
            </a:pPr>
            <a:r>
              <a:rPr lang="tr-TR" sz="2200" i="1" dirty="0">
                <a:latin typeface="Arial"/>
                <a:ea typeface="ＭＳ Ｐゴシック"/>
                <a:cs typeface="Arial"/>
              </a:rPr>
              <a:t>Uluslararası işbirliğini sağlayan bir mekanizma olarak İkinci Ek Protokol'ün genel çerçevesini tartışmak</a:t>
            </a:r>
            <a:endParaRPr lang="tr-TR" sz="2200" i="1" dirty="0">
              <a:cs typeface="Arial"/>
            </a:endParaRPr>
          </a:p>
          <a:p>
            <a:pPr marL="342900" indent="-342900" algn="just">
              <a:lnSpc>
                <a:spcPct val="80000"/>
              </a:lnSpc>
              <a:buFont typeface="Wingdings" pitchFamily="2" charset="2"/>
              <a:buChar char="ü"/>
            </a:pPr>
            <a:endParaRPr lang="en-GB" sz="2200" i="1" dirty="0"/>
          </a:p>
        </p:txBody>
      </p:sp>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solidFill>
                  <a:schemeClr val="bg1"/>
                </a:solidFill>
                <a:ea typeface="+mn-lt"/>
                <a:cs typeface="+mn-lt"/>
              </a:rPr>
              <a:t>Adli Personel için Uluslararası İşbirliğine İlişkin Uzmanlık Eğitimi</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274195"/>
          </a:xfrm>
          <a:prstGeom prst="rect">
            <a:avLst/>
          </a:prstGeom>
        </p:spPr>
        <p:txBody>
          <a:bodyPr wrap="square">
            <a:spAutoFit/>
          </a:bodyPr>
          <a:lstStyle/>
          <a:p>
            <a:pPr algn="ctr" eaLnBrk="1" hangingPunct="1">
              <a:lnSpc>
                <a:spcPct val="80000"/>
              </a:lnSpc>
            </a:pPr>
            <a:r>
              <a:rPr lang="tr-TR" sz="3200" b="1" dirty="0" smtClean="0">
                <a:ea typeface="ＭＳ Ｐゴシック" charset="0"/>
                <a:cs typeface="ＭＳ Ｐゴシック" charset="0"/>
              </a:rPr>
              <a:t>Dördüncü Bölüm</a:t>
            </a:r>
            <a:endParaRPr lang="tr-TR" sz="3200" b="1" dirty="0">
              <a:ea typeface="ＭＳ Ｐゴシック" charset="0"/>
              <a:cs typeface="ＭＳ Ｐゴシック" charset="0"/>
            </a:endParaRPr>
          </a:p>
          <a:p>
            <a:pPr algn="ctr" eaLnBrk="1" hangingPunct="1">
              <a:lnSpc>
                <a:spcPct val="80000"/>
              </a:lnSpc>
            </a:pPr>
            <a:endParaRPr lang="tr-TR" sz="3200" b="1" dirty="0">
              <a:ea typeface="ＭＳ Ｐゴシック" charset="0"/>
            </a:endParaRPr>
          </a:p>
          <a:p>
            <a:pPr algn="ctr" eaLnBrk="1" hangingPunct="1">
              <a:lnSpc>
                <a:spcPct val="80000"/>
              </a:lnSpc>
            </a:pPr>
            <a:r>
              <a:rPr lang="tr-TR" sz="3200" b="1" dirty="0">
                <a:ea typeface="ＭＳ Ｐゴシック" charset="0"/>
              </a:rPr>
              <a:t>Özet</a:t>
            </a:r>
            <a:endParaRPr lang="tr-TR" sz="3200" b="1" dirty="0"/>
          </a:p>
        </p:txBody>
      </p:sp>
    </p:spTree>
    <p:extLst>
      <p:ext uri="{BB962C8B-B14F-4D97-AF65-F5344CB8AC3E}">
        <p14:creationId xmlns:p14="http://schemas.microsoft.com/office/powerpoint/2010/main" val="41676915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pitchFamily="34" charset="-128"/>
              </a:rPr>
              <a:t>Özet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138917" cy="4967514"/>
          </a:xfrm>
          <a:prstGeom prst="rect">
            <a:avLst/>
          </a:prstGeom>
        </p:spPr>
        <p:txBody>
          <a:bodyPr wrap="square">
            <a:spAutoFit/>
          </a:bodyPr>
          <a:lstStyle/>
          <a:p>
            <a:pPr algn="just">
              <a:lnSpc>
                <a:spcPct val="80000"/>
              </a:lnSpc>
            </a:pPr>
            <a:endParaRPr lang="en-GB" sz="2200" i="1" dirty="0"/>
          </a:p>
          <a:p>
            <a:pPr marL="342900" indent="-342900" algn="just">
              <a:lnSpc>
                <a:spcPct val="80000"/>
              </a:lnSpc>
              <a:buFont typeface="Wingdings" pitchFamily="2" charset="2"/>
              <a:buChar char="ü"/>
            </a:pPr>
            <a:r>
              <a:rPr lang="tr-TR" sz="2200" i="1" dirty="0">
                <a:latin typeface="Arial"/>
                <a:ea typeface="ＭＳ Ｐゴシック"/>
                <a:cs typeface="Arial"/>
              </a:rPr>
              <a:t>Siber suça ve elektronik delillere ilişkin kavramları ve Budapeşte Sözleşmesi'nin ilgili hükümlerini hatırlamak </a:t>
            </a:r>
            <a:endParaRPr lang="en-US" sz="2200" dirty="0">
              <a:ea typeface="ＭＳ Ｐゴシック"/>
              <a:cs typeface="Arial"/>
            </a:endParaRPr>
          </a:p>
          <a:p>
            <a:pPr marL="342900" indent="-342900" algn="just">
              <a:lnSpc>
                <a:spcPct val="80000"/>
              </a:lnSpc>
              <a:buFont typeface="Wingdings,Sans-Serif" pitchFamily="2" charset="2"/>
              <a:buChar char="ü"/>
            </a:pPr>
            <a:endParaRPr lang="tr-TR" sz="2200" dirty="0">
              <a:cs typeface="Arial"/>
            </a:endParaRPr>
          </a:p>
          <a:p>
            <a:pPr marL="342900" indent="-342900" algn="just">
              <a:lnSpc>
                <a:spcPct val="80000"/>
              </a:lnSpc>
              <a:buFont typeface="Wingdings" pitchFamily="2" charset="2"/>
              <a:buChar char="ü"/>
            </a:pPr>
            <a:r>
              <a:rPr lang="tr-TR" sz="2200" i="1" dirty="0">
                <a:latin typeface="Arial"/>
                <a:ea typeface="ＭＳ Ｐゴシック"/>
                <a:cs typeface="Arial"/>
              </a:rPr>
              <a:t>Uluslararası resmi işbirliğinin farklı kanallarını ve mekanizmalarını anlamak</a:t>
            </a:r>
            <a:endParaRPr lang="en-US" sz="2200" dirty="0">
              <a:ea typeface="ＭＳ Ｐゴシック"/>
              <a:cs typeface="Arial"/>
            </a:endParaRPr>
          </a:p>
          <a:p>
            <a:pPr marL="342900" indent="-342900" algn="just">
              <a:lnSpc>
                <a:spcPct val="80000"/>
              </a:lnSpc>
              <a:buFont typeface="Wingdings,Sans-Serif" pitchFamily="2" charset="2"/>
              <a:buChar char="ü"/>
            </a:pPr>
            <a:endParaRPr lang="tr-TR" sz="2200" dirty="0">
              <a:cs typeface="Arial"/>
            </a:endParaRPr>
          </a:p>
          <a:p>
            <a:pPr marL="342900" indent="-342900" algn="just">
              <a:lnSpc>
                <a:spcPct val="80000"/>
              </a:lnSpc>
              <a:buFont typeface="Wingdings" pitchFamily="2" charset="2"/>
              <a:buChar char="ü"/>
            </a:pPr>
            <a:r>
              <a:rPr lang="tr-TR" sz="2200" i="1" dirty="0">
                <a:latin typeface="Arial"/>
                <a:ea typeface="ＭＳ Ｐゴシック"/>
                <a:cs typeface="Arial"/>
              </a:rPr>
              <a:t>Siber suç ve elektronik delil alanındaki temel işbirliği aracı olarak Budapeşte Sözleşmesi'nin genel çerçevesini tartışmak</a:t>
            </a:r>
            <a:endParaRPr lang="en-US" sz="2200" dirty="0">
              <a:latin typeface="Arial"/>
              <a:ea typeface="ＭＳ Ｐゴシック"/>
              <a:cs typeface="Arial"/>
            </a:endParaRPr>
          </a:p>
          <a:p>
            <a:pPr marL="342900" indent="-342900" algn="just">
              <a:lnSpc>
                <a:spcPct val="80000"/>
              </a:lnSpc>
              <a:buFont typeface="Wingdings" pitchFamily="2" charset="2"/>
              <a:buChar char="ü"/>
            </a:pPr>
            <a:endParaRPr lang="en-GB" sz="2200" i="1" dirty="0">
              <a:cs typeface="Arial"/>
            </a:endParaRPr>
          </a:p>
          <a:p>
            <a:pPr algn="just">
              <a:lnSpc>
                <a:spcPct val="80000"/>
              </a:lnSpc>
            </a:pPr>
            <a:endParaRPr lang="en-GB" sz="2200" i="1" dirty="0"/>
          </a:p>
        </p:txBody>
      </p:sp>
      <p:sp>
        <p:nvSpPr>
          <p:cNvPr id="6" name="Rectangle 5">
            <a:extLst>
              <a:ext uri="{FF2B5EF4-FFF2-40B4-BE49-F238E27FC236}">
                <a16:creationId xmlns:a16="http://schemas.microsoft.com/office/drawing/2014/main" id="{3B867BBA-A7A7-F84C-B403-7348B8834D1F}"/>
              </a:ext>
            </a:extLst>
          </p:cNvPr>
          <p:cNvSpPr/>
          <p:nvPr/>
        </p:nvSpPr>
        <p:spPr>
          <a:xfrm>
            <a:off x="4551587" y="1193778"/>
            <a:ext cx="4138917" cy="3071610"/>
          </a:xfrm>
          <a:prstGeom prst="rect">
            <a:avLst/>
          </a:prstGeom>
        </p:spPr>
        <p:txBody>
          <a:bodyPr wrap="square">
            <a:spAutoFit/>
          </a:bodyPr>
          <a:lstStyle/>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tr-TR" sz="2200" i="1" dirty="0">
                <a:latin typeface="Arial"/>
                <a:cs typeface="Arial"/>
              </a:rPr>
              <a:t>Farklı uluslararası işbirliği kanalları ve mekanizmaları arasındaki benzerlikleri tespit etmek</a:t>
            </a:r>
            <a:endParaRPr lang="en-US" sz="2200" dirty="0">
              <a:cs typeface="Arial"/>
            </a:endParaRPr>
          </a:p>
          <a:p>
            <a:pPr marL="342900" indent="-342900" algn="just">
              <a:lnSpc>
                <a:spcPct val="80000"/>
              </a:lnSpc>
              <a:buFont typeface="Wingdings,Sans-Serif" pitchFamily="2" charset="2"/>
              <a:buChar char="ü"/>
            </a:pPr>
            <a:endParaRPr lang="tr-TR" sz="2200" dirty="0">
              <a:cs typeface="Arial"/>
            </a:endParaRPr>
          </a:p>
          <a:p>
            <a:pPr marL="342900" indent="-342900" algn="just">
              <a:lnSpc>
                <a:spcPct val="80000"/>
              </a:lnSpc>
              <a:buFont typeface="Wingdings" pitchFamily="2" charset="2"/>
              <a:buChar char="ü"/>
            </a:pPr>
            <a:r>
              <a:rPr lang="tr-TR" sz="2200" i="1" dirty="0">
                <a:latin typeface="Arial"/>
                <a:ea typeface="ＭＳ Ｐゴシック"/>
                <a:cs typeface="Arial"/>
              </a:rPr>
              <a:t>Uluslararası işbirliğini sağlayan bir mekanizma olarak İkinci Ek Protokol'ün genel çerçevesini tartışmak</a:t>
            </a:r>
            <a:endParaRPr lang="tr-TR" sz="2200" i="1" dirty="0">
              <a:cs typeface="Arial"/>
            </a:endParaRPr>
          </a:p>
          <a:p>
            <a:pPr marL="342900" indent="-342900" algn="just">
              <a:lnSpc>
                <a:spcPct val="80000"/>
              </a:lnSpc>
              <a:buFont typeface="Wingdings" pitchFamily="2" charset="2"/>
              <a:buChar char="ü"/>
            </a:pPr>
            <a:endParaRPr lang="en-GB" sz="2200" i="1" dirty="0"/>
          </a:p>
        </p:txBody>
      </p:sp>
    </p:spTree>
    <p:extLst>
      <p:ext uri="{BB962C8B-B14F-4D97-AF65-F5344CB8AC3E}">
        <p14:creationId xmlns:p14="http://schemas.microsoft.com/office/powerpoint/2010/main" val="1247466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3200" dirty="0"/>
              <a:t>Budapeşte Sözleşmesi'ne ve Uluslararası İşbirliği Araçlarına ilişkin Hatırlatmalar</a:t>
            </a:r>
            <a:endParaRPr lang="tr-TR" sz="3200" dirty="0">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83915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solidFill>
                  <a:schemeClr val="bg1"/>
                </a:solidFill>
                <a:ea typeface="+mn-lt"/>
                <a:cs typeface="+mn-lt"/>
              </a:rPr>
              <a:t>Adli Personel için Uluslararası İşbirliğine İlişkin Uzmanlık Eğitimi</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a:lnSpc>
                <a:spcPct val="80000"/>
              </a:lnSpc>
            </a:pPr>
            <a:r>
              <a:rPr lang="tr-TR" sz="3200" b="1" dirty="0">
                <a:latin typeface="Arial"/>
                <a:ea typeface="ＭＳ Ｐゴシック"/>
              </a:rPr>
              <a:t>Birinci Bölüm</a:t>
            </a:r>
            <a:endParaRPr lang="tr-TR" sz="3200" dirty="0">
              <a:cs typeface="Arial"/>
            </a:endParaRPr>
          </a:p>
          <a:p>
            <a:pPr algn="ctr">
              <a:lnSpc>
                <a:spcPct val="80000"/>
              </a:lnSpc>
            </a:pPr>
            <a:r>
              <a:rPr lang="tr-TR" sz="3200" b="1" dirty="0">
                <a:ea typeface="ＭＳ Ｐゴシック" charset="0"/>
                <a:cs typeface="ＭＳ Ｐゴシック" charset="0"/>
              </a:rPr>
              <a:t/>
            </a:r>
            <a:br>
              <a:rPr lang="tr-TR" sz="3200" b="1" dirty="0">
                <a:ea typeface="ＭＳ Ｐゴシック" charset="0"/>
                <a:cs typeface="ＭＳ Ｐゴシック" charset="0"/>
              </a:rPr>
            </a:br>
            <a:r>
              <a:rPr lang="tr-TR" sz="3200" b="1" dirty="0">
                <a:latin typeface="Arial"/>
                <a:ea typeface="ＭＳ Ｐゴシック"/>
                <a:cs typeface="Arial"/>
              </a:rPr>
              <a:t>Siber Suça ve Elektronik Delillere ilişkin Hatırlatmalar</a:t>
            </a:r>
            <a:endParaRPr lang="tr-TR" sz="3200" b="1" dirty="0">
              <a:ea typeface="ＭＳ Ｐゴシック"/>
              <a:cs typeface="Arial"/>
            </a:endParaRPr>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5</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5</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latin typeface="Arial"/>
                <a:ea typeface="ＭＳ Ｐゴシック"/>
                <a:cs typeface="Arial"/>
              </a:rPr>
              <a:t>Siber Suçu Tanımlamak</a:t>
            </a:r>
            <a:endParaRPr lang="tr-TR" sz="3200" dirty="0">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769441"/>
          </a:xfrm>
          <a:prstGeom prst="rect">
            <a:avLst/>
          </a:prstGeom>
          <a:noFill/>
        </p:spPr>
        <p:txBody>
          <a:bodyPr wrap="square" rtlCol="0">
            <a:spAutoFit/>
          </a:bodyPr>
          <a:lstStyle/>
          <a:p>
            <a:r>
              <a:rPr lang="en-GB" sz="2200" b="1" dirty="0">
                <a:solidFill>
                  <a:schemeClr val="bg1"/>
                </a:solidFill>
                <a:cs typeface="Arial" panose="020B0604020202020204" pitchFamily="34" charset="0"/>
              </a:rPr>
              <a:t>www.coe.int/cybercrime</a:t>
            </a:r>
          </a:p>
        </p:txBody>
      </p:sp>
      <p:sp>
        <p:nvSpPr>
          <p:cNvPr id="7" name="TextBox 6">
            <a:extLst>
              <a:ext uri="{FF2B5EF4-FFF2-40B4-BE49-F238E27FC236}">
                <a16:creationId xmlns:a16="http://schemas.microsoft.com/office/drawing/2014/main" id="{1A82749B-B265-4960-814E-B13ECFB8F8E0}"/>
              </a:ext>
            </a:extLst>
          </p:cNvPr>
          <p:cNvSpPr txBox="1"/>
          <p:nvPr/>
        </p:nvSpPr>
        <p:spPr>
          <a:xfrm>
            <a:off x="254644" y="2871943"/>
            <a:ext cx="8669438" cy="646331"/>
          </a:xfrm>
          <a:prstGeom prst="rect">
            <a:avLst/>
          </a:prstGeom>
          <a:noFill/>
        </p:spPr>
        <p:txBody>
          <a:bodyPr wrap="square" rtlCol="0">
            <a:spAutoFit/>
          </a:bodyPr>
          <a:lstStyle/>
          <a:p>
            <a:pPr algn="ctr"/>
            <a:r>
              <a:rPr lang="tr-TR" sz="3600" i="1" dirty="0">
                <a:latin typeface="Arial"/>
                <a:ea typeface="Verdana"/>
                <a:cs typeface="Arial"/>
              </a:rPr>
              <a:t>Siber suçu nasıl tanımlardınız?</a:t>
            </a:r>
            <a:endParaRPr lang="tr-TR" sz="3600" dirty="0">
              <a:cs typeface="Arial"/>
            </a:endParaRPr>
          </a:p>
        </p:txBody>
      </p:sp>
    </p:spTree>
    <p:extLst>
      <p:ext uri="{BB962C8B-B14F-4D97-AF65-F5344CB8AC3E}">
        <p14:creationId xmlns:p14="http://schemas.microsoft.com/office/powerpoint/2010/main" val="2090964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latin typeface="Arial"/>
                <a:ea typeface="ＭＳ Ｐゴシック" pitchFamily="34" charset="-128"/>
                <a:cs typeface="Arial"/>
              </a:rPr>
              <a:t>Siber Suçu Tanımlamak</a:t>
            </a:r>
            <a:endParaRPr lang="en-GB" sz="3200" dirty="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3477875"/>
          </a:xfrm>
          <a:prstGeom prst="rect">
            <a:avLst/>
          </a:prstGeom>
        </p:spPr>
        <p:txBody>
          <a:bodyPr wrap="square">
            <a:spAutoFit/>
          </a:bodyPr>
          <a:lstStyle/>
          <a:p>
            <a:pPr marL="342900" indent="-342900" algn="just">
              <a:buFont typeface="Wingdings" panose="05000000000000000000" pitchFamily="2" charset="2"/>
              <a:buChar char="Ø"/>
            </a:pPr>
            <a:r>
              <a:rPr lang="tr-TR" sz="2200" dirty="0">
                <a:latin typeface="Arial"/>
                <a:ea typeface="Verdana"/>
                <a:cs typeface="Arial"/>
              </a:rPr>
              <a:t>Aşağıdakiler siber suç DEĞİLDİR:</a:t>
            </a:r>
          </a:p>
          <a:p>
            <a:pPr marL="800100" lvl="1" indent="-342900" algn="just">
              <a:buFont typeface="Wingdings" panose="05000000000000000000" pitchFamily="2" charset="2"/>
              <a:buChar char="v"/>
            </a:pPr>
            <a:endParaRPr lang="tr-TR"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tr-TR" sz="2200" dirty="0">
                <a:latin typeface="Arial"/>
                <a:ea typeface="Verdana"/>
                <a:cs typeface="Arial"/>
              </a:rPr>
              <a:t>Bilgisayar sistemi aracılığıyla işlenmiş her suç</a:t>
            </a:r>
          </a:p>
          <a:p>
            <a:pPr lvl="1" algn="just"/>
            <a:endParaRPr lang="tr-TR" sz="2200" dirty="0">
              <a:latin typeface="Arial"/>
              <a:ea typeface="Verdana"/>
              <a:cs typeface="Arial"/>
            </a:endParaRPr>
          </a:p>
          <a:p>
            <a:pPr marL="800100" lvl="1" indent="-342900" algn="just">
              <a:buFont typeface="Wingdings" panose="05000000000000000000" pitchFamily="2" charset="2"/>
              <a:buChar char="v"/>
            </a:pPr>
            <a:r>
              <a:rPr lang="tr-TR" sz="2200" dirty="0">
                <a:latin typeface="Arial"/>
                <a:ea typeface="Verdana"/>
                <a:cs typeface="Arial"/>
              </a:rPr>
              <a:t>Elektronik delil içeren her suç</a:t>
            </a:r>
            <a:endParaRPr lang="en-GB" sz="2200" dirty="0">
              <a:latin typeface="Arial"/>
              <a:ea typeface="Verdana"/>
              <a:cs typeface="Arial"/>
            </a:endParaRPr>
          </a:p>
          <a:p>
            <a:pPr lvl="1" algn="just"/>
            <a:endParaRPr lang="en-US" sz="2200" dirty="0">
              <a:ea typeface="Verdana" panose="020B060403050404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AC27F312-0B6C-0449-8FCC-B5B66A2714AD}"/>
              </a:ext>
            </a:extLst>
          </p:cNvPr>
          <p:cNvSpPr/>
          <p:nvPr/>
        </p:nvSpPr>
        <p:spPr>
          <a:xfrm>
            <a:off x="4193177" y="1166842"/>
            <a:ext cx="4728753" cy="4832092"/>
          </a:xfrm>
          <a:prstGeom prst="rect">
            <a:avLst/>
          </a:prstGeom>
        </p:spPr>
        <p:txBody>
          <a:bodyPr wrap="square">
            <a:spAutoFit/>
          </a:bodyPr>
          <a:lstStyle/>
          <a:p>
            <a:pPr marL="342900" indent="-342900" algn="just">
              <a:buFont typeface="Wingdings" panose="05000000000000000000" pitchFamily="2" charset="2"/>
              <a:buChar char="Ø"/>
            </a:pPr>
            <a:r>
              <a:rPr lang="tr-TR" sz="2200" dirty="0">
                <a:latin typeface="Arial"/>
                <a:ea typeface="Verdana"/>
                <a:cs typeface="Arial"/>
              </a:rPr>
              <a:t>Neden?</a:t>
            </a:r>
            <a:endParaRPr lang="tr-TR"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Ø"/>
            </a:pPr>
            <a:r>
              <a:rPr lang="tr-TR" sz="2200" dirty="0">
                <a:latin typeface="Arial"/>
                <a:ea typeface="Verdana"/>
                <a:cs typeface="Arial"/>
              </a:rPr>
              <a:t>Bilgisayarlar ve veriler yaşamın ayrılmaz bir parçasıdır</a:t>
            </a:r>
          </a:p>
          <a:p>
            <a:pPr marL="800100" lvl="1" indent="-342900" algn="just">
              <a:buFont typeface="Wingdings" panose="05000000000000000000" pitchFamily="2" charset="2"/>
              <a:buChar char="Ø"/>
            </a:pPr>
            <a:endParaRPr lang="tr-TR" sz="2200" dirty="0">
              <a:ea typeface="Verdana"/>
              <a:cs typeface="Arial"/>
            </a:endParaRPr>
          </a:p>
          <a:p>
            <a:pPr marL="800100" lvl="1" indent="-342900" algn="just">
              <a:buFont typeface="Wingdings" panose="05000000000000000000" pitchFamily="2" charset="2"/>
              <a:buChar char="Ø"/>
            </a:pPr>
            <a:r>
              <a:rPr lang="tr-TR" sz="2200" dirty="0">
                <a:latin typeface="Arial"/>
                <a:ea typeface="Verdana"/>
                <a:cs typeface="Arial"/>
              </a:rPr>
              <a:t>Eğer bilgisayar ve veri içeren her suç siber suç olsaydı, tüm suç faaliyetlerini siber suç saymak gerekirdi</a:t>
            </a:r>
          </a:p>
          <a:p>
            <a:pPr marL="800100" lvl="1" indent="-342900" algn="just">
              <a:buFont typeface="Wingdings" panose="05000000000000000000" pitchFamily="2" charset="2"/>
              <a:buChar char="Ø"/>
            </a:pPr>
            <a:endParaRPr lang="tr-TR" sz="2200" dirty="0">
              <a:latin typeface="Arial"/>
              <a:ea typeface="Verdana"/>
              <a:cs typeface="Arial"/>
            </a:endParaRPr>
          </a:p>
          <a:p>
            <a:pPr marL="800100" lvl="1" indent="-342900" algn="just">
              <a:buFont typeface="Wingdings" panose="05000000000000000000" pitchFamily="2" charset="2"/>
              <a:buChar char="Ø"/>
            </a:pPr>
            <a:r>
              <a:rPr lang="tr-TR" sz="2200" dirty="0">
                <a:latin typeface="Arial"/>
                <a:ea typeface="Verdana"/>
                <a:cs typeface="Arial"/>
              </a:rPr>
              <a:t>Bu da ceza yasalarının tümüyle siber suç yasaları ile değiştirilmesi gerektiği anlamına gelirdi</a:t>
            </a:r>
            <a:endParaRPr lang="tr-TR" sz="22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406692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latin typeface="Arial"/>
                <a:ea typeface="ＭＳ Ｐゴシック" pitchFamily="34" charset="-128"/>
                <a:cs typeface="Arial"/>
              </a:rPr>
              <a:t>Siber Suçu Tanımlamak</a:t>
            </a:r>
            <a:endParaRPr lang="en-GB" sz="3200" dirty="0">
              <a:ea typeface="+mn-lt"/>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4411872" cy="5847755"/>
          </a:xfrm>
          <a:prstGeom prst="rect">
            <a:avLst/>
          </a:prstGeom>
        </p:spPr>
        <p:txBody>
          <a:bodyPr wrap="square">
            <a:spAutoFit/>
          </a:bodyPr>
          <a:lstStyle/>
          <a:p>
            <a:pPr marL="342900" indent="-342900" algn="just">
              <a:buFont typeface="Wingdings" panose="05000000000000000000" pitchFamily="2" charset="2"/>
              <a:buChar char="Ø"/>
            </a:pPr>
            <a:r>
              <a:rPr lang="tr-TR" sz="2200" dirty="0">
                <a:latin typeface="Arial"/>
                <a:ea typeface="Verdana"/>
                <a:cs typeface="Arial"/>
              </a:rPr>
              <a:t>Siber suç NEDİR:</a:t>
            </a:r>
          </a:p>
          <a:p>
            <a:pPr marL="800100" lvl="1" indent="-342900" algn="just">
              <a:buFont typeface="Wingdings" panose="05000000000000000000" pitchFamily="2" charset="2"/>
              <a:buChar char="v"/>
            </a:pPr>
            <a:r>
              <a:rPr lang="tr-TR" sz="2200" dirty="0">
                <a:latin typeface="Arial"/>
                <a:ea typeface="Verdana"/>
                <a:cs typeface="Arial"/>
              </a:rPr>
              <a:t>Bilgisayar verilerinin ve sistemlerinin gizliliğine, bütünlüğüne ve erişilebilirliğine karşı işlenen suçlar </a:t>
            </a:r>
          </a:p>
          <a:p>
            <a:pPr lvl="1" algn="just"/>
            <a:endParaRPr lang="tr-TR" sz="2200" dirty="0">
              <a:latin typeface="Arial"/>
              <a:ea typeface="Verdana"/>
              <a:cs typeface="Arial"/>
            </a:endParaRPr>
          </a:p>
          <a:p>
            <a:pPr marL="800100" lvl="1" indent="-342900" algn="just">
              <a:buFont typeface="Wingdings" panose="05000000000000000000" pitchFamily="2" charset="2"/>
              <a:buChar char="v"/>
            </a:pPr>
            <a:r>
              <a:rPr lang="tr-TR" sz="2200" dirty="0">
                <a:latin typeface="Arial"/>
                <a:ea typeface="Verdana"/>
                <a:cs typeface="Arial"/>
              </a:rPr>
              <a:t>Bilgisayar destekli suçlar </a:t>
            </a:r>
            <a:endParaRPr lang="tr-TR"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endParaRPr lang="tr-TR"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pPr>
            <a:r>
              <a:rPr lang="tr-TR" sz="2200" dirty="0">
                <a:latin typeface="Arial"/>
                <a:ea typeface="Verdana"/>
                <a:cs typeface="Arial"/>
              </a:rPr>
              <a:t>İçerik destekli suçlar (çocuk pornografisi) </a:t>
            </a:r>
          </a:p>
          <a:p>
            <a:pPr lvl="1" algn="just"/>
            <a:endParaRPr lang="tr-TR" sz="2200" dirty="0">
              <a:latin typeface="Arial"/>
              <a:ea typeface="Verdana"/>
              <a:cs typeface="Arial"/>
            </a:endParaRPr>
          </a:p>
          <a:p>
            <a:pPr marL="800100" lvl="1" indent="-342900" algn="just">
              <a:buFont typeface="Wingdings" panose="05000000000000000000" pitchFamily="2" charset="2"/>
              <a:buChar char="v"/>
            </a:pPr>
            <a:r>
              <a:rPr lang="tr-TR" sz="2200" dirty="0">
                <a:latin typeface="Arial"/>
                <a:ea typeface="Verdana"/>
                <a:cs typeface="Arial"/>
              </a:rPr>
              <a:t>Fikri mülkiyet haklarına veya benzer haklara yönelik suçlar (telif hakkı ihlali)</a:t>
            </a:r>
            <a:endParaRPr lang="tr-TR" sz="2200" dirty="0">
              <a:ea typeface="Verdana" panose="020B0604030504040204" pitchFamily="34" charset="0"/>
              <a:cs typeface="Arial" panose="020B0604020202020204" pitchFamily="34" charset="0"/>
            </a:endParaRPr>
          </a:p>
          <a:p>
            <a:pPr algn="just"/>
            <a:endParaRPr lang="tr-TR" sz="2200" dirty="0">
              <a:ea typeface="Verdana" panose="020B060403050404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BA49C5DC-84B0-432A-BEC6-1D19CE5D202F}"/>
              </a:ext>
            </a:extLst>
          </p:cNvPr>
          <p:cNvSpPr/>
          <p:nvPr/>
        </p:nvSpPr>
        <p:spPr>
          <a:xfrm>
            <a:off x="4612839" y="1166842"/>
            <a:ext cx="4309091" cy="4493538"/>
          </a:xfrm>
          <a:prstGeom prst="rect">
            <a:avLst/>
          </a:prstGeom>
        </p:spPr>
        <p:txBody>
          <a:bodyPr wrap="square">
            <a:spAutoFit/>
          </a:bodyPr>
          <a:lstStyle/>
          <a:p>
            <a:pPr marL="342900" indent="-342900" algn="just">
              <a:buFont typeface="Wingdings" panose="05000000000000000000" pitchFamily="2" charset="2"/>
              <a:buChar char="Ø"/>
            </a:pPr>
            <a:r>
              <a:rPr lang="tr-TR" sz="2200" dirty="0">
                <a:latin typeface="Arial"/>
                <a:ea typeface="Verdana"/>
                <a:cs typeface="Arial"/>
              </a:rPr>
              <a:t>Neden çocuk pornografisi?</a:t>
            </a:r>
          </a:p>
          <a:p>
            <a:pPr marL="800100" lvl="1" indent="-342900" algn="just">
              <a:buFont typeface="Wingdings" panose="05000000000000000000" pitchFamily="2" charset="2"/>
              <a:buChar char="Ø"/>
            </a:pPr>
            <a:r>
              <a:rPr lang="tr-TR" sz="2200" dirty="0">
                <a:latin typeface="Arial"/>
                <a:ea typeface="Verdana"/>
                <a:cs typeface="Arial"/>
              </a:rPr>
              <a:t>Suçun ciddiyeti konusunda küresel bir konsensüs bulunması</a:t>
            </a:r>
          </a:p>
          <a:p>
            <a:pPr marL="800100" lvl="1" indent="-342900" algn="just">
              <a:buFont typeface="Wingdings" panose="05000000000000000000" pitchFamily="2" charset="2"/>
              <a:buChar char="Ø"/>
            </a:pP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tr-TR" sz="2200" dirty="0">
                <a:latin typeface="Arial"/>
                <a:ea typeface="Verdana"/>
                <a:cs typeface="Arial"/>
              </a:rPr>
              <a:t>Neden telif hakkı ihlali?</a:t>
            </a:r>
          </a:p>
          <a:p>
            <a:pPr marL="800100" lvl="1" indent="-342900" algn="just">
              <a:buFont typeface="Wingdings" panose="05000000000000000000" pitchFamily="2" charset="2"/>
              <a:buChar char="Ø"/>
            </a:pPr>
            <a:r>
              <a:rPr lang="tr-TR" sz="2200" dirty="0">
                <a:latin typeface="Arial"/>
                <a:ea typeface="Verdana"/>
                <a:cs typeface="Arial"/>
              </a:rPr>
              <a:t>İnternet ortamında işlenen en yaygın suçlardan biri</a:t>
            </a:r>
            <a:endParaRPr lang="tr-TR" sz="2200" dirty="0">
              <a:ea typeface="Verdana"/>
              <a:cs typeface="Arial"/>
            </a:endParaRPr>
          </a:p>
          <a:p>
            <a:pPr marL="800100" lvl="1" indent="-342900" algn="just">
              <a:buFont typeface="Wingdings" panose="05000000000000000000" pitchFamily="2" charset="2"/>
              <a:buChar char="Ø"/>
            </a:pPr>
            <a:r>
              <a:rPr lang="tr-TR" sz="2200" dirty="0">
                <a:latin typeface="Arial"/>
                <a:ea typeface="Verdana"/>
                <a:cs typeface="Arial"/>
              </a:rPr>
              <a:t>İhlalin kolay oluşu, taklit ürünlerin boyutu ve dağıtım, eylemin suç sayılmasını gerekli kılmaktadır</a:t>
            </a:r>
            <a:endParaRPr lang="tr-TR" sz="22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3398865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solidFill>
                  <a:schemeClr val="bg1"/>
                </a:solidFill>
                <a:ea typeface="+mn-lt"/>
                <a:cs typeface="+mn-lt"/>
              </a:rPr>
              <a:t>Adli Personel için Uluslararası İşbirliğine İlişkin Uzmanlık Eğitimi</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015905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solidFill>
                  <a:schemeClr val="bg1"/>
                </a:solidFill>
                <a:ea typeface="+mn-lt"/>
                <a:cs typeface="+mn-lt"/>
              </a:rPr>
              <a:t>Adli Personel için Uluslararası İşbirliğine İlişkin Uzmanlık Eğitimi</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262190"/>
            <a:ext cx="8525021" cy="1766637"/>
          </a:xfrm>
          <a:prstGeom prst="rect">
            <a:avLst/>
          </a:prstGeom>
        </p:spPr>
        <p:txBody>
          <a:bodyPr wrap="square">
            <a:spAutoFit/>
          </a:bodyPr>
          <a:lstStyle/>
          <a:p>
            <a:pPr algn="ctr" eaLnBrk="1" hangingPunct="1">
              <a:lnSpc>
                <a:spcPct val="80000"/>
              </a:lnSpc>
            </a:pPr>
            <a:r>
              <a:rPr lang="tr-TR" sz="3200" b="1" dirty="0">
                <a:ea typeface="ＭＳ Ｐゴシック" charset="0"/>
                <a:cs typeface="ＭＳ Ｐゴシック" charset="0"/>
              </a:rPr>
              <a:t>İkinci Bölüm</a:t>
            </a:r>
          </a:p>
          <a:p>
            <a:pPr algn="ctr" eaLnBrk="1" hangingPunct="1">
              <a:lnSpc>
                <a:spcPct val="80000"/>
              </a:lnSpc>
            </a:pPr>
            <a:endParaRPr lang="tr-TR" sz="3200" b="1" dirty="0">
              <a:ea typeface="ＭＳ Ｐゴシック" charset="0"/>
              <a:cs typeface="ＭＳ Ｐゴシック" charset="0"/>
            </a:endParaRPr>
          </a:p>
          <a:p>
            <a:pPr algn="ctr"/>
            <a:r>
              <a:rPr lang="tr-TR" sz="3200" b="1" dirty="0">
                <a:latin typeface="Arial"/>
                <a:ea typeface="ＭＳ Ｐゴシック"/>
                <a:cs typeface="Arial"/>
              </a:rPr>
              <a:t>Budapeşte Sözleşmesi'ne </a:t>
            </a:r>
            <a:r>
              <a:rPr lang="tr-TR" sz="3200" b="1" dirty="0" smtClean="0">
                <a:latin typeface="Arial"/>
                <a:ea typeface="ＭＳ Ｐゴシック"/>
                <a:cs typeface="Arial"/>
              </a:rPr>
              <a:t>Giriş</a:t>
            </a:r>
            <a:endParaRPr lang="tr-TR" sz="3200" b="1" dirty="0">
              <a:latin typeface="Arial"/>
              <a:ea typeface="ＭＳ Ｐゴシック"/>
              <a:cs typeface="Arial"/>
            </a:endParaRPr>
          </a:p>
          <a:p>
            <a:pPr algn="ctr" eaLnBrk="1" hangingPunct="1">
              <a:lnSpc>
                <a:spcPct val="80000"/>
              </a:lnSpc>
            </a:pPr>
            <a:endParaRPr lang="tr-TR" sz="3200" b="1" dirty="0"/>
          </a:p>
        </p:txBody>
      </p:sp>
    </p:spTree>
    <p:extLst>
      <p:ext uri="{BB962C8B-B14F-4D97-AF65-F5344CB8AC3E}">
        <p14:creationId xmlns:p14="http://schemas.microsoft.com/office/powerpoint/2010/main" val="35690544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16796</TotalTime>
  <Words>3466</Words>
  <Application>Microsoft Office PowerPoint</Application>
  <PresentationFormat>Ekran Gösterisi (4:3)</PresentationFormat>
  <Paragraphs>589</Paragraphs>
  <Slides>32</Slides>
  <Notes>27</Notes>
  <HiddenSlides>0</HiddenSlides>
  <MMClips>0</MMClips>
  <ScaleCrop>false</ScaleCrop>
  <HeadingPairs>
    <vt:vector size="6" baseType="variant">
      <vt:variant>
        <vt:lpstr>Kullanılan Yazı Tipleri</vt:lpstr>
      </vt:variant>
      <vt:variant>
        <vt:i4>11</vt:i4>
      </vt:variant>
      <vt:variant>
        <vt:lpstr>Tema</vt:lpstr>
      </vt:variant>
      <vt:variant>
        <vt:i4>1</vt:i4>
      </vt:variant>
      <vt:variant>
        <vt:lpstr>Slayt Başlıkları</vt:lpstr>
      </vt:variant>
      <vt:variant>
        <vt:i4>32</vt:i4>
      </vt:variant>
    </vt:vector>
  </HeadingPairs>
  <TitlesOfParts>
    <vt:vector size="44" baseType="lpstr">
      <vt:lpstr>MS PGothic</vt:lpstr>
      <vt:lpstr>MS PGothic</vt:lpstr>
      <vt:lpstr>Arial</vt:lpstr>
      <vt:lpstr>Arial Narrow</vt:lpstr>
      <vt:lpstr>Arial,Sans-Serif</vt:lpstr>
      <vt:lpstr>Calibri</vt:lpstr>
      <vt:lpstr>Segoe UI</vt:lpstr>
      <vt:lpstr>Times New Roman</vt:lpstr>
      <vt:lpstr>Verdana</vt:lpstr>
      <vt:lpstr>Wingdings</vt:lpstr>
      <vt:lpstr>Wingdings,Sans-Serif</vt:lpstr>
      <vt:lpstr>Office Theme</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ERENOGLU CONSULTANCY TRANSLATION</dc:creator>
  <dc:description>ERENOGLU CONSULTANCY TRANSLATION_x000d_
GSM    : (+90 532) 235 58 23_x000d_
Tel         : (+90 312) 441 91 00 (pbx)_x000d_
Web      : www.erenoglu.com.tr_x000d_
e-mail   : erenoglu@erenoglu.com.tr_x000d_
ANKARA – TURKIYE (TURKEY)_x000d_
</dc:description>
  <cp:lastModifiedBy>CP</cp:lastModifiedBy>
  <cp:revision>436</cp:revision>
  <dcterms:created xsi:type="dcterms:W3CDTF">2012-01-25T15:22:10Z</dcterms:created>
  <dcterms:modified xsi:type="dcterms:W3CDTF">2021-04-11T22:58:28Z</dcterms:modified>
</cp:coreProperties>
</file>